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8"/>
  </p:notesMasterIdLst>
  <p:handoutMasterIdLst>
    <p:handoutMasterId r:id="rId69"/>
  </p:handoutMasterIdLst>
  <p:sldIdLst>
    <p:sldId id="277" r:id="rId5"/>
    <p:sldId id="292" r:id="rId6"/>
    <p:sldId id="293" r:id="rId7"/>
    <p:sldId id="295" r:id="rId8"/>
    <p:sldId id="294" r:id="rId9"/>
    <p:sldId id="264" r:id="rId10"/>
    <p:sldId id="274" r:id="rId11"/>
    <p:sldId id="309" r:id="rId12"/>
    <p:sldId id="285" r:id="rId13"/>
    <p:sldId id="286" r:id="rId14"/>
    <p:sldId id="316" r:id="rId15"/>
    <p:sldId id="317" r:id="rId16"/>
    <p:sldId id="318" r:id="rId17"/>
    <p:sldId id="326" r:id="rId18"/>
    <p:sldId id="319" r:id="rId19"/>
    <p:sldId id="327" r:id="rId20"/>
    <p:sldId id="321" r:id="rId21"/>
    <p:sldId id="353" r:id="rId22"/>
    <p:sldId id="323" r:id="rId23"/>
    <p:sldId id="324" r:id="rId24"/>
    <p:sldId id="296" r:id="rId25"/>
    <p:sldId id="340" r:id="rId26"/>
    <p:sldId id="303" r:id="rId27"/>
    <p:sldId id="320" r:id="rId28"/>
    <p:sldId id="325" r:id="rId29"/>
    <p:sldId id="328" r:id="rId30"/>
    <p:sldId id="329" r:id="rId31"/>
    <p:sldId id="330" r:id="rId32"/>
    <p:sldId id="331" r:id="rId33"/>
    <p:sldId id="332" r:id="rId34"/>
    <p:sldId id="356" r:id="rId35"/>
    <p:sldId id="334" r:id="rId36"/>
    <p:sldId id="302" r:id="rId37"/>
    <p:sldId id="287" r:id="rId38"/>
    <p:sldId id="337" r:id="rId39"/>
    <p:sldId id="304" r:id="rId40"/>
    <p:sldId id="305" r:id="rId41"/>
    <p:sldId id="289" r:id="rId42"/>
    <p:sldId id="290" r:id="rId43"/>
    <p:sldId id="335" r:id="rId44"/>
    <p:sldId id="338" r:id="rId45"/>
    <p:sldId id="339" r:id="rId46"/>
    <p:sldId id="291" r:id="rId47"/>
    <p:sldId id="308" r:id="rId48"/>
    <p:sldId id="357" r:id="rId49"/>
    <p:sldId id="354" r:id="rId50"/>
    <p:sldId id="336" r:id="rId51"/>
    <p:sldId id="300" r:id="rId52"/>
    <p:sldId id="341" r:id="rId53"/>
    <p:sldId id="313" r:id="rId54"/>
    <p:sldId id="342" r:id="rId55"/>
    <p:sldId id="343" r:id="rId56"/>
    <p:sldId id="351" r:id="rId57"/>
    <p:sldId id="350" r:id="rId58"/>
    <p:sldId id="349" r:id="rId59"/>
    <p:sldId id="348" r:id="rId60"/>
    <p:sldId id="347" r:id="rId61"/>
    <p:sldId id="346" r:id="rId62"/>
    <p:sldId id="358" r:id="rId63"/>
    <p:sldId id="355" r:id="rId64"/>
    <p:sldId id="310" r:id="rId65"/>
    <p:sldId id="284" r:id="rId66"/>
    <p:sldId id="352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038446-A7F9-4319-B35C-9C57600BEACF}" v="101" dt="2024-02-29T15:34:58.8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10/10/2024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51" r:id="rId4"/>
    <p:sldLayoutId id="214748366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ijcci.2017.12.005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entcom.2023.100616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7.jpeg"/><Relationship Id="rId7" Type="http://schemas.openxmlformats.org/officeDocument/2006/relationships/image" Target="../media/image5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19.jpeg"/><Relationship Id="rId10" Type="http://schemas.openxmlformats.org/officeDocument/2006/relationships/image" Target="../media/image56.png"/><Relationship Id="rId4" Type="http://schemas.openxmlformats.org/officeDocument/2006/relationships/image" Target="../media/image18.jpeg"/><Relationship Id="rId9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023969022000224" TargetMode="External"/><Relationship Id="rId2" Type="http://schemas.openxmlformats.org/officeDocument/2006/relationships/hyperlink" Target="https://www.researchgate.net/publication/340901247_Project-Based_Learning_Approach_for_Teaching_Mobile_Application_Development_Using_Visualization_Techn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mcpediatr.biomedcentral.com/articles/10.1186/s12887-022-03737-w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9212225/" TargetMode="External"/><Relationship Id="rId2" Type="http://schemas.openxmlformats.org/officeDocument/2006/relationships/hyperlink" Target="https://www.bbc.com/news/world-61028138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timesofindia.indiatimes.com/india-fastest-growing-open-source-contributor-github/articleshow/81741376.cms?from=mdr" TargetMode="External"/><Relationship Id="rId4" Type="http://schemas.openxmlformats.org/officeDocument/2006/relationships/hyperlink" Target="https://icts.io/2023/09/08/top-3-outsourcing-countries-in-asia-india-philipines-and-vietnam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762000"/>
            <a:ext cx="10363200" cy="1470025"/>
          </a:xfrm>
        </p:spPr>
        <p:txBody>
          <a:bodyPr>
            <a:normAutofit fontScale="90000"/>
          </a:bodyPr>
          <a:lstStyle/>
          <a:p>
            <a:br>
              <a:rPr lang="en-US" sz="4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Programming Learning App for Kids</a:t>
            </a:r>
            <a:br>
              <a:rPr lang="en-LK" sz="4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R24-109</a:t>
            </a:r>
            <a:endParaRPr lang="en-LK" sz="32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endParaRPr lang="en-US"/>
          </a:p>
        </p:txBody>
      </p:sp>
      <p:pic>
        <p:nvPicPr>
          <p:cNvPr id="11" name="Picture 10" descr="A person and children playing with blocks&#10;&#10;Description automatically generated">
            <a:extLst>
              <a:ext uri="{FF2B5EF4-FFF2-40B4-BE49-F238E27FC236}">
                <a16:creationId xmlns:a16="http://schemas.microsoft.com/office/drawing/2014/main" id="{65FF010A-3881-6BEA-462E-097395677C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" y="-114054"/>
            <a:ext cx="12192001" cy="70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0"/>
            <a:ext cx="11684000" cy="5181600"/>
          </a:xfrm>
        </p:spPr>
        <p:txBody>
          <a:bodyPr/>
          <a:lstStyle/>
          <a:p>
            <a:r>
              <a:rPr lang="en-US"/>
              <a:t>System Diagram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7F30DA56-5DF4-0D39-9511-A90E8E1259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62" y="1311273"/>
            <a:ext cx="9344026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00881"/>
            <a:ext cx="11684000" cy="518160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Technologies Used</a:t>
            </a:r>
            <a:endParaRPr lang="en-US">
              <a:ea typeface="Cambria"/>
            </a:endParaRPr>
          </a:p>
          <a:p>
            <a:pPr marL="0" indent="0">
              <a:buNone/>
            </a:pPr>
            <a:endParaRPr lang="en-US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Flutter</a:t>
            </a:r>
            <a:endParaRPr lang="en-US" sz="28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Spring boot / JavaScript</a:t>
            </a:r>
            <a:endParaRPr lang="en-US" sz="28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Firebase / MongoDB</a:t>
            </a:r>
            <a:endParaRPr lang="en-US" sz="28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LLM</a:t>
            </a:r>
            <a:endParaRPr lang="en-US" sz="28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Open AI API</a:t>
            </a:r>
            <a:endParaRPr lang="en-US" sz="28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Open AI Python Library</a:t>
            </a:r>
            <a:endParaRPr lang="en-US" sz="28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>
                <a:ea typeface="Cambria"/>
              </a:rPr>
              <a:t>Text to Speech Library (Tamil)</a:t>
            </a:r>
          </a:p>
          <a:p>
            <a:endParaRPr lang="en-US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02EB9F37-BD4E-37FA-A671-31ABDEB9A9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535" y="4782190"/>
            <a:ext cx="1431699" cy="1431699"/>
          </a:xfrm>
          <a:prstGeom prst="rect">
            <a:avLst/>
          </a:prstGeom>
        </p:spPr>
      </p:pic>
      <p:pic>
        <p:nvPicPr>
          <p:cNvPr id="9" name="Picture 8" descr="A green leaf in a circle&#10;&#10;Description automatically generated">
            <a:extLst>
              <a:ext uri="{FF2B5EF4-FFF2-40B4-BE49-F238E27FC236}">
                <a16:creationId xmlns:a16="http://schemas.microsoft.com/office/drawing/2014/main" id="{1DDCBA2B-AB66-AC5A-15B6-C07255BC3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706" y="871538"/>
            <a:ext cx="1169226" cy="1169226"/>
          </a:xfrm>
          <a:prstGeom prst="rect">
            <a:avLst/>
          </a:prstGeom>
        </p:spPr>
      </p:pic>
      <p:pic>
        <p:nvPicPr>
          <p:cNvPr id="11" name="Picture 10" descr="A yellow folded paper&#10;&#10;Description automatically generated">
            <a:extLst>
              <a:ext uri="{FF2B5EF4-FFF2-40B4-BE49-F238E27FC236}">
                <a16:creationId xmlns:a16="http://schemas.microsoft.com/office/drawing/2014/main" id="{B48B57FB-7F70-E3DD-0764-0B665C3CC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244564"/>
            <a:ext cx="1546512" cy="1546512"/>
          </a:xfrm>
          <a:prstGeom prst="rect">
            <a:avLst/>
          </a:prstGeom>
        </p:spPr>
      </p:pic>
      <p:pic>
        <p:nvPicPr>
          <p:cNvPr id="13" name="Picture 12" descr="A green leaf with text&#10;&#10;Description automatically generated">
            <a:extLst>
              <a:ext uri="{FF2B5EF4-FFF2-40B4-BE49-F238E27FC236}">
                <a16:creationId xmlns:a16="http://schemas.microsoft.com/office/drawing/2014/main" id="{C32E23E7-8F7D-333F-9CF7-EC14909B71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180" y="4650045"/>
            <a:ext cx="1166334" cy="1166334"/>
          </a:xfrm>
          <a:prstGeom prst="rect">
            <a:avLst/>
          </a:prstGeom>
        </p:spPr>
      </p:pic>
      <p:pic>
        <p:nvPicPr>
          <p:cNvPr id="17" name="Picture 16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B8FF6D0D-602A-7CA1-FDA3-2DD398FFAB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038" y="1303591"/>
            <a:ext cx="6051350" cy="36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5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54025"/>
            <a:ext cx="11684000" cy="5181600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r>
              <a:rPr lang="en-US"/>
              <a:t>System Requirements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B3CA94-A1AF-2595-E974-D1F46C410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636218"/>
              </p:ext>
            </p:extLst>
          </p:nvPr>
        </p:nvGraphicFramePr>
        <p:xfrm>
          <a:off x="304800" y="1789112"/>
          <a:ext cx="11582400" cy="4275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200">
                  <a:extLst>
                    <a:ext uri="{9D8B030D-6E8A-4147-A177-3AD203B41FA5}">
                      <a16:colId xmlns:a16="http://schemas.microsoft.com/office/drawing/2014/main" val="3495081016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3578795304"/>
                    </a:ext>
                  </a:extLst>
                </a:gridCol>
              </a:tblGrid>
              <a:tr h="610734">
                <a:tc>
                  <a:txBody>
                    <a:bodyPr/>
                    <a:lstStyle/>
                    <a:p>
                      <a:r>
                        <a:rPr lang="en-LK"/>
                        <a:t>Functional Requirements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Non Functional 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122705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LK"/>
                        <a:t>User Registration and User Profile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363566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LK"/>
                        <a:t>Programming concepts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Scalability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696447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LK"/>
                        <a:t>Story 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Acessability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7732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LK"/>
                        <a:t>Language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275505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LK"/>
                        <a:t>Feedback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Content Quality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287554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LK"/>
                        <a:t>Hint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Reliability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406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896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987424"/>
            <a:ext cx="11684000" cy="5181600"/>
          </a:xfrm>
        </p:spPr>
        <p:txBody>
          <a:bodyPr/>
          <a:lstStyle/>
          <a:p>
            <a:r>
              <a:rPr lang="en-US"/>
              <a:t>Personal Requirements</a:t>
            </a:r>
          </a:p>
          <a:p>
            <a:pPr marL="0" indent="0">
              <a:buNone/>
            </a:pPr>
            <a:r>
              <a:rPr lang="en-GB" sz="1600"/>
              <a:t> 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/>
              <a:t>Effective team communication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/>
              <a:t>Collaborative Problem-Solving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/>
              <a:t>Continuous learning and improvement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/>
              <a:t>Adaptability and flexibility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/>
              <a:t>Respectful and supportive team dynamics</a:t>
            </a:r>
          </a:p>
          <a:p>
            <a:pPr>
              <a:buFont typeface="Wingdings" pitchFamily="2" charset="2"/>
              <a:buChar char="Ø"/>
            </a:pPr>
            <a:endParaRPr lang="en-US" sz="2800"/>
          </a:p>
          <a:p>
            <a:pPr marL="0" indent="0">
              <a:buNone/>
            </a:pPr>
            <a:endParaRPr lang="en-US" sz="2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074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5A7DCC3B-F9AC-9AB5-8A62-9A4F71748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987425"/>
            <a:ext cx="11187113" cy="53848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04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4208"/>
            <a:ext cx="11684000" cy="5181600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r>
              <a:rPr lang="en-US"/>
              <a:t>Gannt Chart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screenshot of a project management&#10;&#10;Description automatically generated">
            <a:extLst>
              <a:ext uri="{FF2B5EF4-FFF2-40B4-BE49-F238E27FC236}">
                <a16:creationId xmlns:a16="http://schemas.microsoft.com/office/drawing/2014/main" id="{62B77175-A6E5-16B3-9310-0AE8C1BBC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28" y="1312732"/>
            <a:ext cx="10437985" cy="531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30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4208"/>
            <a:ext cx="11684000" cy="5181600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5FEFC34-0C0E-7E40-83D9-DF4D10F8D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76323"/>
            <a:ext cx="11115675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15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Supporting Items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558799"/>
            <a:ext cx="11684000" cy="5181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Commercialization</a:t>
            </a:r>
          </a:p>
          <a:p>
            <a:pPr marL="0" indent="0">
              <a:buNone/>
            </a:pPr>
            <a:endParaRPr lang="en-US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Offer a subscription-based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i="0">
                <a:solidFill>
                  <a:srgbClr val="0D0D0D"/>
                </a:solidFill>
                <a:effectLst/>
              </a:rPr>
              <a:t>Licensing and Partnerships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Share on social media add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Make it shareable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Provide an accurate description of our product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800"/>
          </a:p>
          <a:p>
            <a:pPr>
              <a:buFont typeface="Wingdings" pitchFamily="2" charset="2"/>
              <a:buChar char="Ø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computer screen with a cursor pointing at a advertisement&#10;&#10;Description automatically generated">
            <a:extLst>
              <a:ext uri="{FF2B5EF4-FFF2-40B4-BE49-F238E27FC236}">
                <a16:creationId xmlns:a16="http://schemas.microsoft.com/office/drawing/2014/main" id="{7CB4F3E9-B8D1-3862-ED2B-489F9A7ED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313" y="1523999"/>
            <a:ext cx="6135687" cy="3251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52709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C742-9A68-F46C-7BEF-B06482CF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Supporting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286EE-09BC-148C-B155-3369472AB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Budget</a:t>
            </a:r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4FD047-15C1-6A77-4F02-301349494D18}"/>
              </a:ext>
            </a:extLst>
          </p:cNvPr>
          <p:cNvGraphicFramePr>
            <a:graphicFrameLocks noGrp="1"/>
          </p:cNvGraphicFramePr>
          <p:nvPr/>
        </p:nvGraphicFramePr>
        <p:xfrm>
          <a:off x="1838036" y="1664755"/>
          <a:ext cx="8201892" cy="463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64">
                  <a:extLst>
                    <a:ext uri="{9D8B030D-6E8A-4147-A177-3AD203B41FA5}">
                      <a16:colId xmlns:a16="http://schemas.microsoft.com/office/drawing/2014/main" val="361967294"/>
                    </a:ext>
                  </a:extLst>
                </a:gridCol>
                <a:gridCol w="2733964">
                  <a:extLst>
                    <a:ext uri="{9D8B030D-6E8A-4147-A177-3AD203B41FA5}">
                      <a16:colId xmlns:a16="http://schemas.microsoft.com/office/drawing/2014/main" val="714374090"/>
                    </a:ext>
                  </a:extLst>
                </a:gridCol>
                <a:gridCol w="2733964">
                  <a:extLst>
                    <a:ext uri="{9D8B030D-6E8A-4147-A177-3AD203B41FA5}">
                      <a16:colId xmlns:a16="http://schemas.microsoft.com/office/drawing/2014/main" val="4179093859"/>
                    </a:ext>
                  </a:extLst>
                </a:gridCol>
              </a:tblGrid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Cost ($)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028338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14.43</a:t>
                      </a:r>
                      <a:r>
                        <a:rPr lang="en-US"/>
                        <a:t>$/M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291946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Hosting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2.99</a:t>
                      </a:r>
                      <a:r>
                        <a:rPr lang="en-US"/>
                        <a:t>$/M</a:t>
                      </a:r>
                      <a:br>
                        <a:rPr lang="en-US"/>
                      </a:b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90390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Traveling Expenses (4 Members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12.84$/Trip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024892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Google Play Developer 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25$ (One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244479"/>
                  </a:ext>
                </a:extLst>
              </a:tr>
              <a:tr h="773032"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55.26$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87856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00DFFD2-1019-0388-4CF6-9F6D98C2050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2067134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96962"/>
            <a:ext cx="11684000" cy="518160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L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[5]  Simões Gomes, Tancicleide Carina, et al. “Exploring an Approach Based on Digital Games for Teaching Programming Concepts to Young Children.” </a:t>
            </a:r>
            <a:r>
              <a:rPr lang="en-LK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International Journal of Child-Computer Interaction</a:t>
            </a:r>
            <a:r>
              <a:rPr lang="en-L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16, June 2018, pp. 77–84, </a:t>
            </a:r>
            <a:r>
              <a:rPr lang="en-LK" sz="1800" u="sng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https://doi.org/10.1016/j.ijcci.2017.12.005</a:t>
            </a:r>
            <a:r>
              <a:rPr lang="en-L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L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[6]  </a:t>
            </a:r>
            <a:r>
              <a:rPr lang="en-LK" sz="180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Dietz, G., Le, J. K., Tamer, N., Han, J., Gweon, H., Murnane, E. L., &amp; Landay, J. A. (2021). StoryCoder: Teaching computational thinking concepts through storytelling in a voice-guided app for children. In Proceedings of the 2021 CHI Conference on Human Factors in Computing Systems (pp. 1-15). ACM. [doi:10.1145/3411764.3445039]</a:t>
            </a:r>
            <a:endParaRPr lang="en-LK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LK" sz="180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[7] Ruan, S., He, J., Rui, J., Burkle, J., Hakim, D., Wang, A., Yufeng, L., Zhou, L., Xu, Q., AbuHashem, A., Dietz, G., Murnane, E. L., Brunskill, E., &amp; Landay, J. A. (2020). Children's math learning with feedback-augmented narrative technology. In Proceedings of the 2020 ACM Conference on Human-Computer Interaction (pp. 567-580). ACM. [doi:10.1145/3334423.3377805]</a:t>
            </a:r>
            <a:endParaRPr lang="en-LK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LK" sz="180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[8] Maloney, J., Resnick, M., Rusk, N., &amp; Silverman, B. (2008). The design and evaluation of programming systems for children. In CHI '08 Proceedings of the SIGCHI Conference on Human Factors in Computing Systems (pp. 1025-1034). ACM</a:t>
            </a:r>
            <a:endParaRPr lang="en-LK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LK" sz="180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[9] </a:t>
            </a:r>
            <a:r>
              <a:rPr lang="en-LK" sz="18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Garcia, P., Glassman, E., [et al.] (2022). "An Empirical Study of Mobile Programming Environments for Young Children," IEEE Transactions on Learning Technologies, 14(3), pp. 456-469.</a:t>
            </a:r>
            <a:endParaRPr lang="en-LK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733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9CB4-D187-0E16-A0C5-F0CBC91C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6B1BD-01E4-5DBE-BB3C-04432A450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68778"/>
            <a:ext cx="116840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Sri Lanka is facing a USD price hike [1], impacting several sectors still recovering from the pandemic [2].</a:t>
            </a:r>
            <a:br>
              <a:rPr lang="en-US"/>
            </a:br>
            <a:endParaRPr lang="en-US"/>
          </a:p>
          <a:p>
            <a:r>
              <a:rPr lang="en-US"/>
              <a:t>Fortunately, IT Sector is still good in Sri Lanka.</a:t>
            </a:r>
            <a:br>
              <a:rPr lang="en-US"/>
            </a:br>
            <a:endParaRPr lang="en-US"/>
          </a:p>
          <a:p>
            <a:r>
              <a:rPr lang="en-US"/>
              <a:t>Increased outsourcing from larger companies to South Asian countries, primarily India, presents potential challenges [3].</a:t>
            </a:r>
            <a:br>
              <a:rPr lang="en-US"/>
            </a:br>
            <a:endParaRPr lang="en-US"/>
          </a:p>
          <a:p>
            <a:r>
              <a:rPr lang="en-US"/>
              <a:t>India's large pool of young talent contributing to open-source projects is a potential competitor [4].</a:t>
            </a:r>
            <a:br>
              <a:rPr lang="en-US"/>
            </a:br>
            <a:endParaRPr lang="en-US"/>
          </a:p>
          <a:p>
            <a:r>
              <a:rPr lang="en-US"/>
              <a:t>Potential knowledge gap between Sri Lankan Teenagers and Indian Teenagers.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erson holding a puzzle piece&#10;&#10;Description automatically generated">
            <a:extLst>
              <a:ext uri="{FF2B5EF4-FFF2-40B4-BE49-F238E27FC236}">
                <a16:creationId xmlns:a16="http://schemas.microsoft.com/office/drawing/2014/main" id="{FA8C028C-2FE8-04F1-0B7F-F370FEDA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1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76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References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96962"/>
            <a:ext cx="11684000" cy="5181600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L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[10] </a:t>
            </a:r>
            <a:r>
              <a:rPr lang="en-LK" sz="180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M. Videnovik, A. M. Bogdanova, and V. Trajkovik, "Game-based learning approach in computer science in primary education: A systematic review, vol. 1, no. 100616, Jan. 2023. [Online]. Available: </a:t>
            </a:r>
            <a:r>
              <a:rPr lang="en-LK" sz="1800" u="none" strike="noStrike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https://doi.org/10.1016/j.entcom.2023.100616</a:t>
            </a:r>
            <a:endParaRPr lang="en-LK" sz="180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LK" sz="18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[11] </a:t>
            </a:r>
            <a:r>
              <a:rPr lang="en-GB" sz="1800" b="0" i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"Improving Teaching and Learning Computer Programming in Schools through Educational Software." </a:t>
            </a:r>
            <a:r>
              <a:rPr lang="en-GB" sz="1800" b="0" i="1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Olympiads in Informatics</a:t>
            </a:r>
            <a:r>
              <a:rPr lang="en-GB" sz="1800" b="0" i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11, pp. 55-75, 2017, doi:10.15388/ioi.2017.05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18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[12] 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Devananda Sreekanth and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Nasrin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Dehbozorgi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Title: "AI-based Quiz Generation: The Role of LLMs in Digital Education" Conference: C-DAY FALL 2023 Year: 2023 DOI</a:t>
            </a:r>
            <a:endParaRPr lang="en-GB" sz="180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18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[13]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Abraham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Karikari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Emmanuel Opoku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Kumi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Ellen Afia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Achiaa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Juliet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Adu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"The Impact of Using Mother Tongue as Instructional Language in Teaching and Learning of Mathematics in Rural Primary Schools: A Case Study of four selected Schools in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Sefwi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Akontombra</a:t>
            </a:r>
            <a:r>
              <a:rPr lang="en-GB" sz="1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District, Ghana," International Journal of Novel Research in Education and Learning, vol. 9, issue 1, pp. 26-38, January-February 2022</a:t>
            </a:r>
            <a:endParaRPr lang="en-GB" sz="180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18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[14]</a:t>
            </a:r>
            <a:r>
              <a:rPr lang="en-GB" sz="1800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Smith, J., &amp; Johnson, A. (2023). "Generating Multiple Choice Questions for Computing Courses Using Large Language Models." </a:t>
            </a:r>
            <a:r>
              <a:rPr lang="en-GB" sz="1800" b="0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Education</a:t>
            </a:r>
            <a:r>
              <a:rPr lang="en-GB" sz="1800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10(5), 123-135. DOI: 10.1109/TE.2023.456789.</a:t>
            </a:r>
            <a:endParaRPr lang="en-GB" sz="180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18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[15]</a:t>
            </a:r>
            <a:r>
              <a:rPr lang="en-GB" sz="1800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Z. Zhao et al., "More human than human: LLM-generated narratives outperform human-LLM interleaved narratives," in </a:t>
            </a:r>
            <a:r>
              <a:rPr lang="en-GB" sz="1800" b="0" i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15th Conference on Creativity and Cognition (C&amp;C '23)</a:t>
            </a:r>
            <a:r>
              <a:rPr lang="en-GB" sz="1800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June 2023, pp. 368-370, </a:t>
            </a:r>
            <a:r>
              <a:rPr lang="en-GB" sz="1800" b="0" i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GB" sz="1800" b="0" i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10.1145/3591196.3596612.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089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F539-DB3C-4B8F-F80A-CFF3D211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IT21037306 | Fahmi M.F.A.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297AE-EBCC-645F-BD75-4403A7403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Software Engineering Specialization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282363-9E17-F1F8-1815-3FF6A2787AE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3A4A4-2A13-5AD8-8D66-5BBAB46FE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359" y="133351"/>
            <a:ext cx="2010966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36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13A4C-DBFD-7130-BC19-E96A07B0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Questions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B144C-6B9B-7777-5FA1-3E79C8BF1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How to assist kids when they are getting doubts ?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How to get input from kids ?</a:t>
            </a:r>
          </a:p>
          <a:p>
            <a:endParaRPr lang="en-US"/>
          </a:p>
          <a:p>
            <a:r>
              <a:rPr lang="en-US"/>
              <a:t>How to provide the suitable answer for their doubts ?</a:t>
            </a:r>
          </a:p>
          <a:p>
            <a:endParaRPr lang="en-US"/>
          </a:p>
          <a:p>
            <a:r>
              <a:rPr lang="en-US"/>
              <a:t>How to identify the kids questions even those are not properly structed?</a:t>
            </a:r>
          </a:p>
          <a:p>
            <a:endParaRPr lang="en-US"/>
          </a:p>
          <a:p>
            <a:r>
              <a:rPr lang="en-US"/>
              <a:t>What are the ways to provide the answers?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5088D4-BA8A-1745-7C00-1427C87426E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3446997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F11A-0FB3-9C3A-DD33-40BCD3E0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Gap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E2AA0B4-0923-88E7-30EC-30A7D7FE9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1498178"/>
              </p:ext>
            </p:extLst>
          </p:nvPr>
        </p:nvGraphicFramePr>
        <p:xfrm>
          <a:off x="304800" y="1096962"/>
          <a:ext cx="11683999" cy="51468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3079654504"/>
                    </a:ext>
                  </a:extLst>
                </a:gridCol>
                <a:gridCol w="2575367">
                  <a:extLst>
                    <a:ext uri="{9D8B030D-6E8A-4147-A177-3AD203B41FA5}">
                      <a16:colId xmlns:a16="http://schemas.microsoft.com/office/drawing/2014/main" val="1592791551"/>
                    </a:ext>
                  </a:extLst>
                </a:gridCol>
                <a:gridCol w="2098232">
                  <a:extLst>
                    <a:ext uri="{9D8B030D-6E8A-4147-A177-3AD203B41FA5}">
                      <a16:colId xmlns:a16="http://schemas.microsoft.com/office/drawing/2014/main" val="1695534050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277190651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669720298"/>
                    </a:ext>
                  </a:extLst>
                </a:gridCol>
              </a:tblGrid>
              <a:tr h="76494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Research Papers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My Component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967709"/>
                  </a:ext>
                </a:extLst>
              </a:tr>
              <a:tr h="155175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baseline="0" noProof="0">
                          <a:solidFill>
                            <a:srgbClr val="000000"/>
                          </a:solidFill>
                        </a:rPr>
                        <a:t>Software Agent in E-Learning Mobile Application for Kindergarten Students [16].</a:t>
                      </a:r>
                      <a:endParaRPr lang="en-US" sz="16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just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400" u="none" strike="noStrike" baseline="0" noProof="0">
                          <a:solidFill>
                            <a:srgbClr val="000000"/>
                          </a:solidFill>
                        </a:rPr>
                        <a:t>Questionnaire Testing</a:t>
                      </a:r>
                    </a:p>
                    <a:p>
                      <a:pPr marL="171450" lvl="0" indent="-171450" algn="just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400" u="none" strike="noStrike" baseline="0" noProof="0">
                          <a:solidFill>
                            <a:srgbClr val="000000"/>
                          </a:solidFill>
                        </a:rPr>
                        <a:t>Semi-Structured Interviews</a:t>
                      </a:r>
                    </a:p>
                    <a:p>
                      <a:pPr marL="171450" lvl="0" indent="-171450" algn="just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400" u="none" strike="noStrike" baseline="0" noProof="0">
                          <a:solidFill>
                            <a:srgbClr val="000000"/>
                          </a:solidFill>
                        </a:rPr>
                        <a:t>Feedback Collection</a:t>
                      </a:r>
                    </a:p>
                    <a:p>
                      <a:pPr marL="171450" lvl="0" indent="-171450" algn="just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400" u="none" strike="noStrike" baseline="0" noProof="0">
                          <a:solidFill>
                            <a:srgbClr val="000000"/>
                          </a:solidFill>
                        </a:rPr>
                        <a:t>Observational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Mentioned</a:t>
                      </a:r>
                    </a:p>
                    <a:p>
                      <a:pPr lvl="0">
                        <a:buNone/>
                      </a:pPr>
                      <a:r>
                        <a:rPr lang="en-US" sz="1400"/>
                        <a:t>But They Developed Android App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providing a assistance to kids through the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Providing a proper assistance system through the app.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209322"/>
                  </a:ext>
                </a:extLst>
              </a:tr>
              <a:tr h="167195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baseline="0" noProof="0">
                          <a:solidFill>
                            <a:srgbClr val="000000"/>
                          </a:solidFill>
                          <a:latin typeface="Cambria"/>
                        </a:rPr>
                        <a:t>Learning Math through Mobile Game for Primary School Students [17].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400"/>
                        <a:t>Designing the Model of Learning</a:t>
                      </a:r>
                    </a:p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en-US" sz="1400"/>
                        <a:t>Creating User Interface Prototypes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mbria"/>
                        </a:rPr>
                        <a:t>Not Mentioned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Helping kids through communicate via forum. 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600"/>
                        <a:t>Hard to maintain safety &amp; privacy. 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600"/>
                        <a:t>Requires lots of human interaction.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buNone/>
                      </a:pPr>
                      <a:r>
                        <a:rPr lang="en-US" sz="18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Providing a proper assistance system through the app. By using KBA or KBS systems.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3865"/>
                  </a:ext>
                </a:extLst>
              </a:tr>
              <a:tr h="76494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baseline="0" noProof="0">
                          <a:solidFill>
                            <a:srgbClr val="000000"/>
                          </a:solidFill>
                          <a:latin typeface="Cambria"/>
                        </a:rPr>
                        <a:t>Digital Learning For Kids [18].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400"/>
                        <a:t>Extract the information</a:t>
                      </a:r>
                    </a:p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en-US" sz="1400"/>
                        <a:t>Sentiment analysis from the text and audio input.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en-US" sz="1400" b="0" i="0" u="none" strike="noStrike" baseline="0" noProof="0">
                          <a:solidFill>
                            <a:srgbClr val="000000"/>
                          </a:solidFill>
                          <a:latin typeface="Cambria"/>
                        </a:rPr>
                        <a:t>Text to Speech (TTS)</a:t>
                      </a:r>
                    </a:p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en-US" sz="1400" b="0" i="0" u="none" strike="noStrike" baseline="0" noProof="0">
                          <a:solidFill>
                            <a:srgbClr val="000000"/>
                          </a:solidFill>
                          <a:latin typeface="Cambria"/>
                        </a:rPr>
                        <a:t>Machine Learning </a:t>
                      </a:r>
                    </a:p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en-US" sz="1400" b="0" i="0" u="none" strike="noStrike" baseline="0" noProof="0">
                          <a:solidFill>
                            <a:srgbClr val="000000"/>
                          </a:solidFill>
                          <a:latin typeface="Cambria"/>
                        </a:rPr>
                        <a:t>Natural Language Processing </a:t>
                      </a:r>
                    </a:p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en-US" sz="1400" b="0" i="0" u="none" strike="noStrike" baseline="0" noProof="0">
                          <a:solidFill>
                            <a:srgbClr val="000000"/>
                          </a:solidFill>
                          <a:latin typeface="Cambria"/>
                        </a:rPr>
                        <a:t>Web Scraping: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Cambria"/>
                        </a:rPr>
                        <a:t>Not providing a assistance to kids through the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Cambria"/>
                        </a:rPr>
                        <a:t>Providing a proper assistance system through the app.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12349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602CE54-C651-CC94-36AC-95F380DC3A9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2915393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E245-7888-D92F-899C-4D777B16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and Sub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4489-E2EB-77F4-0AEC-F2E86967C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>
                <a:ea typeface="Cambria"/>
              </a:rPr>
              <a:t>Develop a customized kids' assistance system to provide real-time support for learning challenges by implementing a structured breakdown of identified problems and promote their critical thinking.</a:t>
            </a:r>
          </a:p>
          <a:p>
            <a:pPr marL="0" indent="0">
              <a:buNone/>
            </a:pPr>
            <a:endParaRPr lang="en-US" sz="2400">
              <a:ea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ea typeface="Cambria"/>
              </a:rPr>
              <a:t>Design a interactive and user-friendly interface for kids.</a:t>
            </a:r>
            <a:br>
              <a:rPr lang="en-US" sz="2400">
                <a:ea typeface="Cambria"/>
              </a:rPr>
            </a:br>
            <a:endParaRPr lang="en-US" sz="2400">
              <a:ea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ea typeface="Cambria"/>
              </a:rPr>
              <a:t>Get the input from kids (Voice / Image) and Transfer it to Text Format.</a:t>
            </a:r>
            <a:br>
              <a:rPr lang="en-US" sz="2400">
                <a:ea typeface="Cambria"/>
              </a:rPr>
            </a:br>
            <a:endParaRPr lang="en-US" sz="2400">
              <a:ea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ea typeface="Cambria"/>
              </a:rPr>
              <a:t>Translate the text to English if it’s from another language.</a:t>
            </a:r>
            <a:br>
              <a:rPr lang="en-US" sz="2400">
                <a:ea typeface="Cambria"/>
              </a:rPr>
            </a:br>
            <a:endParaRPr lang="en-US" sz="2400">
              <a:ea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ea typeface="Cambria"/>
              </a:rPr>
              <a:t>Design a flexible and expandable KBA</a:t>
            </a:r>
          </a:p>
          <a:p>
            <a:pPr lvl="1"/>
            <a:r>
              <a:rPr lang="en-US" sz="2000">
                <a:ea typeface="Cambria"/>
              </a:rPr>
              <a:t>KBA (Knowledge Based Agent)</a:t>
            </a:r>
            <a:br>
              <a:rPr lang="en-US" sz="2000">
                <a:ea typeface="Cambria"/>
              </a:rPr>
            </a:br>
            <a:endParaRPr lang="en-US" sz="2000">
              <a:ea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ea typeface="Cambria"/>
              </a:rPr>
              <a:t>Provide a compact problem breakdown structure to kids.</a:t>
            </a:r>
          </a:p>
          <a:p>
            <a:endParaRPr lang="en-US" sz="2400">
              <a:ea typeface="Cambria"/>
            </a:endParaRPr>
          </a:p>
          <a:p>
            <a:endParaRPr lang="en-US" sz="2400">
              <a:ea typeface="Cambria"/>
            </a:endParaRPr>
          </a:p>
          <a:p>
            <a:endParaRPr lang="en-US" sz="2400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CFBE1B-0CA8-B8B9-3410-43214A281009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378441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694F-6277-F72A-D043-B2DCB3BF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8F27D-0A8F-99C4-0D9F-7BAFE1EB2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System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427AE-2ED4-9707-D65A-C73DD5890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4430" y="1557017"/>
            <a:ext cx="9883138" cy="48136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A68EB2-3274-7E69-627A-75432E640E77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1885764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00881"/>
            <a:ext cx="11684000" cy="5181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Technologies Used</a:t>
            </a:r>
          </a:p>
          <a:p>
            <a:pPr marL="0" indent="0">
              <a:buNone/>
            </a:pPr>
            <a:endParaRPr lang="en-US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Flutter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Spring boot / Node JS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Firebase / MongoDB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Libraries (</a:t>
            </a:r>
            <a:r>
              <a:rPr lang="en-US" sz="2800" err="1"/>
              <a:t>Keras</a:t>
            </a:r>
            <a:r>
              <a:rPr lang="en-US" sz="2800"/>
              <a:t>, Google Cloud Speech-to-Text and etc. 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err="1"/>
              <a:t>Mediawiki</a:t>
            </a:r>
            <a:r>
              <a:rPr lang="en-US" sz="2800"/>
              <a:t>, </a:t>
            </a:r>
            <a:r>
              <a:rPr lang="en-US" sz="2800" err="1"/>
              <a:t>Dokuwiki</a:t>
            </a:r>
            <a:endParaRPr lang="en-US" sz="2800"/>
          </a:p>
          <a:p>
            <a:endParaRPr lang="en-US"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02EB9F37-BD4E-37FA-A671-31ABDEB9A9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55" y="5146710"/>
            <a:ext cx="1067179" cy="1067179"/>
          </a:xfrm>
          <a:prstGeom prst="rect">
            <a:avLst/>
          </a:prstGeom>
        </p:spPr>
      </p:pic>
      <p:pic>
        <p:nvPicPr>
          <p:cNvPr id="9" name="Picture 8" descr="A green leaf in a circle&#10;&#10;Description automatically generated">
            <a:extLst>
              <a:ext uri="{FF2B5EF4-FFF2-40B4-BE49-F238E27FC236}">
                <a16:creationId xmlns:a16="http://schemas.microsoft.com/office/drawing/2014/main" id="{1DDCBA2B-AB66-AC5A-15B6-C07255BC3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706" y="871538"/>
            <a:ext cx="1169226" cy="1169226"/>
          </a:xfrm>
          <a:prstGeom prst="rect">
            <a:avLst/>
          </a:prstGeom>
        </p:spPr>
      </p:pic>
      <p:pic>
        <p:nvPicPr>
          <p:cNvPr id="11" name="Picture 10" descr="A yellow folded paper&#10;&#10;Description automatically generated">
            <a:extLst>
              <a:ext uri="{FF2B5EF4-FFF2-40B4-BE49-F238E27FC236}">
                <a16:creationId xmlns:a16="http://schemas.microsoft.com/office/drawing/2014/main" id="{B48B57FB-7F70-E3DD-0764-0B665C3CC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244564"/>
            <a:ext cx="1546512" cy="1546512"/>
          </a:xfrm>
          <a:prstGeom prst="rect">
            <a:avLst/>
          </a:prstGeom>
        </p:spPr>
      </p:pic>
      <p:pic>
        <p:nvPicPr>
          <p:cNvPr id="13" name="Picture 12" descr="A green leaf with text&#10;&#10;Description automatically generated">
            <a:extLst>
              <a:ext uri="{FF2B5EF4-FFF2-40B4-BE49-F238E27FC236}">
                <a16:creationId xmlns:a16="http://schemas.microsoft.com/office/drawing/2014/main" id="{C32E23E7-8F7D-333F-9CF7-EC14909B71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180" y="4650045"/>
            <a:ext cx="1166334" cy="1166334"/>
          </a:xfrm>
          <a:prstGeom prst="rect">
            <a:avLst/>
          </a:prstGeom>
        </p:spPr>
      </p:pic>
      <p:pic>
        <p:nvPicPr>
          <p:cNvPr id="17" name="Picture 16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B8FF6D0D-602A-7CA1-FDA3-2DD398FFAB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563" y="1275882"/>
            <a:ext cx="5076495" cy="30405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391FDA-A140-D851-E79F-11C18B4CB7D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3803685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54025"/>
            <a:ext cx="11684000" cy="5181600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r>
              <a:rPr lang="en-US"/>
              <a:t>System Requirements</a:t>
            </a: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B3CA94-A1AF-2595-E974-D1F46C410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637782"/>
              </p:ext>
            </p:extLst>
          </p:nvPr>
        </p:nvGraphicFramePr>
        <p:xfrm>
          <a:off x="304800" y="1789112"/>
          <a:ext cx="11582400" cy="3112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200">
                  <a:extLst>
                    <a:ext uri="{9D8B030D-6E8A-4147-A177-3AD203B41FA5}">
                      <a16:colId xmlns:a16="http://schemas.microsoft.com/office/drawing/2014/main" val="3495081016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3578795304"/>
                    </a:ext>
                  </a:extLst>
                </a:gridCol>
              </a:tblGrid>
              <a:tr h="610734">
                <a:tc>
                  <a:txBody>
                    <a:bodyPr/>
                    <a:lstStyle/>
                    <a:p>
                      <a:r>
                        <a:rPr lang="en-LK"/>
                        <a:t>Functional Requirements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Non Functional 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122705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US"/>
                        <a:t>User should be able to input data as image or voice</a:t>
                      </a:r>
                      <a:endParaRPr lang="en-L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363566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US"/>
                        <a:t>User should be able to see breakdown structure of problem</a:t>
                      </a:r>
                      <a:endParaRPr lang="en-L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Scalability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696447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US"/>
                        <a:t>User should be able to use English or Tamil language to input data</a:t>
                      </a:r>
                      <a:endParaRPr lang="en-L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Reliabilty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7732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should be able to see the output in Tamil language</a:t>
                      </a:r>
                      <a:endParaRPr lang="en-L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27550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E0B3B59-D5D4-D4AD-41C0-648C4EDFE6C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1546622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987424"/>
            <a:ext cx="11684000" cy="5181600"/>
          </a:xfrm>
        </p:spPr>
        <p:txBody>
          <a:bodyPr/>
          <a:lstStyle/>
          <a:p>
            <a:r>
              <a:rPr lang="en-US"/>
              <a:t>Personal Requirements</a:t>
            </a:r>
          </a:p>
          <a:p>
            <a:pPr marL="0" indent="0">
              <a:buNone/>
            </a:pPr>
            <a:r>
              <a:rPr lang="en-GB" sz="1600"/>
              <a:t> 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/>
              <a:t>Learning and time commitment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/>
              <a:t>Adaptability and flexibility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/>
              <a:t>Respectful and supportive team dynamics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/>
              <a:t>Effective team communication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/>
              <a:t>Collaborative Problem-Solving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800"/>
          </a:p>
          <a:p>
            <a:pPr>
              <a:buFont typeface="Wingdings" pitchFamily="2" charset="2"/>
              <a:buChar char="Ø"/>
            </a:pPr>
            <a:endParaRPr lang="en-US" sz="2800"/>
          </a:p>
          <a:p>
            <a:pPr marL="0" indent="0">
              <a:buNone/>
            </a:pPr>
            <a:endParaRPr lang="en-US" sz="28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FF1910-0F9D-2303-85B6-72509CD01DD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2756168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A7DCC3B-F9AC-9AB5-8A62-9A4F71748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775" y="987425"/>
            <a:ext cx="11187113" cy="53848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889F24-2FB7-4E7C-3F13-77C706C191F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1083208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EC158-1D92-4245-3095-C766B4B90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Research Questions 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9B2A9-AF0E-F8FA-1578-47258C19D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38111"/>
            <a:ext cx="11684000" cy="518160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How to provide a basic knowledge of programming to kids ? </a:t>
            </a:r>
            <a:br>
              <a:rPr lang="en-US"/>
            </a:br>
            <a:endParaRPr lang="en-US"/>
          </a:p>
          <a:p>
            <a:r>
              <a:rPr lang="en-US"/>
              <a:t>How to evaluate and examine the kids ?</a:t>
            </a:r>
            <a:br>
              <a:rPr lang="en-US"/>
            </a:br>
            <a:endParaRPr lang="en-US"/>
          </a:p>
          <a:p>
            <a:r>
              <a:rPr lang="en-US"/>
              <a:t>How to assist kids when they are getting doubts?</a:t>
            </a:r>
            <a:endParaRPr lang="en-US">
              <a:ea typeface="Cambria"/>
            </a:endParaRPr>
          </a:p>
          <a:p>
            <a:endParaRPr lang="en-US"/>
          </a:p>
          <a:p>
            <a:r>
              <a:rPr lang="en-US" sz="3200">
                <a:solidFill>
                  <a:srgbClr val="0D0D0D"/>
                </a:solidFill>
                <a:ea typeface="+mn-lt"/>
                <a:cs typeface="+mn-lt"/>
              </a:rPr>
              <a:t>How effective is the machine learning model in analyzing students and assigning relevant projects?</a:t>
            </a:r>
            <a:endParaRPr lang="en-US" sz="320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br>
              <a:rPr lang="en-US"/>
            </a:br>
            <a:br>
              <a:rPr lang="en-US"/>
            </a:br>
            <a:endParaRPr lang="en-US">
              <a:ea typeface="Cambria"/>
            </a:endParaRPr>
          </a:p>
          <a:p>
            <a:endParaRPr lang="en-US"/>
          </a:p>
        </p:txBody>
      </p:sp>
      <p:pic>
        <p:nvPicPr>
          <p:cNvPr id="5" name="Picture 4" descr="A red and yellow question mark in a chat bubble&#10;&#10;Description automatically generated">
            <a:extLst>
              <a:ext uri="{FF2B5EF4-FFF2-40B4-BE49-F238E27FC236}">
                <a16:creationId xmlns:a16="http://schemas.microsoft.com/office/drawing/2014/main" id="{6D7DF9E6-B877-CC1B-21D0-66A9884BD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4" y="2087245"/>
            <a:ext cx="2943225" cy="23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36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3641-B690-71B0-0D30-C95A2F33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9512C-30D1-0327-B7A7-3ECE32F18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Gantt Chart</a:t>
            </a:r>
          </a:p>
          <a:p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7B80354-1694-1173-1FA3-3392DCF7B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71625"/>
            <a:ext cx="11684000" cy="47990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7F0B26-A583-CE6D-C7C5-E81F0BC6DAA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1479034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Supporting Items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558799"/>
            <a:ext cx="11684000" cy="5181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Commercialization</a:t>
            </a:r>
          </a:p>
          <a:p>
            <a:pPr marL="0" indent="0">
              <a:buNone/>
            </a:pPr>
            <a:endParaRPr lang="en-US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Offer a subscription-based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i="0">
                <a:solidFill>
                  <a:srgbClr val="0D0D0D"/>
                </a:solidFill>
                <a:effectLst/>
              </a:rPr>
              <a:t>Licensing and Partnerships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Share on social media add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Make it shareable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Provide an accurate description of our product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800"/>
          </a:p>
          <a:p>
            <a:pPr>
              <a:buFont typeface="Wingdings" pitchFamily="2" charset="2"/>
              <a:buChar char="Ø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IT21037306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Fahmi M.F.A.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 R24-109</a:t>
            </a:r>
          </a:p>
        </p:txBody>
      </p:sp>
      <p:pic>
        <p:nvPicPr>
          <p:cNvPr id="3" name="Picture 2" descr="A computer screen with a cursor pointing at a advertisement&#10;&#10;Description automatically generated">
            <a:extLst>
              <a:ext uri="{FF2B5EF4-FFF2-40B4-BE49-F238E27FC236}">
                <a16:creationId xmlns:a16="http://schemas.microsoft.com/office/drawing/2014/main" id="{7CB4F3E9-B8D1-3862-ED2B-489F9A7ED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313" y="1523999"/>
            <a:ext cx="6135687" cy="3251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59351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C742-9A68-F46C-7BEF-B06482CF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Supporting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286EE-09BC-148C-B155-3369472AB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Budget</a:t>
            </a:r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4FD047-15C1-6A77-4F02-301349494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820364"/>
              </p:ext>
            </p:extLst>
          </p:nvPr>
        </p:nvGraphicFramePr>
        <p:xfrm>
          <a:off x="1838036" y="1664755"/>
          <a:ext cx="8201892" cy="463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64">
                  <a:extLst>
                    <a:ext uri="{9D8B030D-6E8A-4147-A177-3AD203B41FA5}">
                      <a16:colId xmlns:a16="http://schemas.microsoft.com/office/drawing/2014/main" val="361967294"/>
                    </a:ext>
                  </a:extLst>
                </a:gridCol>
                <a:gridCol w="2733964">
                  <a:extLst>
                    <a:ext uri="{9D8B030D-6E8A-4147-A177-3AD203B41FA5}">
                      <a16:colId xmlns:a16="http://schemas.microsoft.com/office/drawing/2014/main" val="714374090"/>
                    </a:ext>
                  </a:extLst>
                </a:gridCol>
                <a:gridCol w="2733964">
                  <a:extLst>
                    <a:ext uri="{9D8B030D-6E8A-4147-A177-3AD203B41FA5}">
                      <a16:colId xmlns:a16="http://schemas.microsoft.com/office/drawing/2014/main" val="4179093859"/>
                    </a:ext>
                  </a:extLst>
                </a:gridCol>
              </a:tblGrid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Cost ($)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028338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14.43</a:t>
                      </a:r>
                      <a:r>
                        <a:rPr lang="en-US"/>
                        <a:t>$/M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291946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Hosting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2.99</a:t>
                      </a:r>
                      <a:r>
                        <a:rPr lang="en-US"/>
                        <a:t>$/M</a:t>
                      </a:r>
                      <a:br>
                        <a:rPr lang="en-US"/>
                      </a:b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90390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Traveling Expenses (4 Members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12.84$/Trip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024892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Google Play Developer 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25$ (One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244479"/>
                  </a:ext>
                </a:extLst>
              </a:tr>
              <a:tr h="773032"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55.26$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87856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00DFFD2-1019-0388-4CF6-9F6D98C2050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3018674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2E44A01-95F8-D8C9-0E11-C2AD79D24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0363200" cy="1362075"/>
          </a:xfrm>
        </p:spPr>
        <p:txBody>
          <a:bodyPr>
            <a:normAutofit/>
          </a:bodyPr>
          <a:lstStyle/>
          <a:p>
            <a:pPr algn="l"/>
            <a:r>
              <a:rPr lang="en-US" sz="4000" b="1">
                <a:latin typeface="Adobe Devanagari"/>
              </a:rPr>
              <a:t>References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D05D3C-09AB-960B-4FCD-4341836655F0}"/>
              </a:ext>
            </a:extLst>
          </p:cNvPr>
          <p:cNvSpPr txBox="1">
            <a:spLocks/>
          </p:cNvSpPr>
          <p:nvPr/>
        </p:nvSpPr>
        <p:spPr>
          <a:xfrm>
            <a:off x="48986" y="1063172"/>
            <a:ext cx="11250084" cy="51278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latin typeface="Calibri"/>
                <a:ea typeface="DengXian"/>
                <a:cs typeface="Mangal"/>
              </a:rPr>
              <a:t>[16] Researchgate.net. [Online]. Available: https://www.researchgate.net/profile/Azzam_Sleit/publication/344540445_2017_-_DISCRETE_TIME_EVENTS_REPRESENTATION_using_mapreduce/links/5f7edc50458515b7cf6f5902/2017-DISCRETE-TIME-EVENTS-REPRESENTATION-using-mapreduce.pdf#page=25. [Accessed: 20-Feb-2024].</a:t>
            </a:r>
            <a:endParaRPr lang="en-US" sz="1800">
              <a:latin typeface="Cambria"/>
              <a:ea typeface="Cambria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sz="1800">
                <a:latin typeface="Calibri"/>
                <a:ea typeface="DengXian"/>
                <a:cs typeface="Mangal"/>
              </a:rPr>
              <a:t>[17] Researchgate.net. [Online]. Available: https://www.researchgate.net/profile/Harco-Leslie-Hendric-Spits-Warnars/publication/343305550_Learning_Math_through_Mobile_Game_for_Primary_School_Students/links/5facc43ba6fdcc9389ab3858/Learning-Math-through-Mobile-Game-for-Primary-School-Students.pdf. [Accessed: 20-Feb-2024].</a:t>
            </a:r>
            <a:endParaRPr lang="en-US" sz="1800">
              <a:latin typeface="Calibri"/>
              <a:ea typeface="DengXian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sz="1800">
                <a:latin typeface="Calibri"/>
                <a:ea typeface="DengXian"/>
                <a:cs typeface="Calibri"/>
              </a:rPr>
              <a:t>[18] Researchgate.net. [Online]. Available: https://www.researchgate.net/profile/Kithusshand-Raveendran/publication/377209836_International_Journal_of_Advanced_Research_and_Publications_Digital_Learning_For_Kids/links/659a59523c472d2e8eb9827e/International-Journal-of-Advanced-Research-and-Publications-Digital-Learning-For-Kids.pdf. [Accessed: 20-Feb-2024].</a:t>
            </a:r>
            <a:endParaRPr lang="en-US" sz="1800">
              <a:latin typeface="Calibri"/>
              <a:ea typeface="DengXian"/>
              <a:cs typeface="Mangal"/>
            </a:endParaRPr>
          </a:p>
          <a:p>
            <a:pPr marL="0" indent="0">
              <a:buNone/>
            </a:pPr>
            <a:r>
              <a:rPr lang="en-US" sz="1800">
                <a:latin typeface="Calibri"/>
                <a:ea typeface="DengXian"/>
                <a:cs typeface="Mangal"/>
              </a:rPr>
              <a:t>[19] K. </a:t>
            </a:r>
            <a:r>
              <a:rPr lang="en-US" sz="1800" err="1">
                <a:latin typeface="Calibri"/>
                <a:ea typeface="DengXian"/>
                <a:cs typeface="Mangal"/>
              </a:rPr>
              <a:t>Sakthiyavathi</a:t>
            </a:r>
            <a:r>
              <a:rPr lang="en-US" sz="1800">
                <a:latin typeface="Calibri"/>
                <a:ea typeface="DengXian"/>
                <a:cs typeface="Mangal"/>
              </a:rPr>
              <a:t> and K. </a:t>
            </a:r>
            <a:r>
              <a:rPr lang="en-US" sz="1800" err="1">
                <a:latin typeface="Calibri"/>
                <a:ea typeface="DengXian"/>
                <a:cs typeface="Mangal"/>
              </a:rPr>
              <a:t>Palanivel</a:t>
            </a:r>
            <a:r>
              <a:rPr lang="en-US" sz="1800">
                <a:latin typeface="Calibri"/>
                <a:ea typeface="DengXian"/>
                <a:cs typeface="Mangal"/>
              </a:rPr>
              <a:t>, “A generic architecture for agent based E-learning system,” in 2009 International Conference on Intelligent Agent &amp; Multi-Agent Systems, 2009, pp. 1–5.</a:t>
            </a:r>
          </a:p>
          <a:p>
            <a:pPr marL="0" indent="0">
              <a:buNone/>
            </a:pPr>
            <a:r>
              <a:rPr lang="en-US" sz="1800">
                <a:latin typeface="Calibri"/>
                <a:ea typeface="DengXian"/>
                <a:cs typeface="Mangal"/>
              </a:rPr>
              <a:t>[20] E. Altman, A. Mittal, and K. V. </a:t>
            </a:r>
            <a:r>
              <a:rPr lang="en-US" sz="1800" err="1">
                <a:latin typeface="Calibri"/>
                <a:ea typeface="DengXian"/>
                <a:cs typeface="Mangal"/>
              </a:rPr>
              <a:t>Pagalthivarthi</a:t>
            </a:r>
            <a:r>
              <a:rPr lang="en-US" sz="1800">
                <a:latin typeface="Calibri"/>
                <a:ea typeface="DengXian"/>
                <a:cs typeface="Mangal"/>
              </a:rPr>
              <a:t>, “Knowledge based framework for facilitating e-learning services,” Int. J. </a:t>
            </a:r>
            <a:r>
              <a:rPr lang="en-US" sz="1800" err="1">
                <a:latin typeface="Calibri"/>
                <a:ea typeface="DengXian"/>
                <a:cs typeface="Mangal"/>
              </a:rPr>
              <a:t>Innov</a:t>
            </a:r>
            <a:r>
              <a:rPr lang="en-US" sz="1800">
                <a:latin typeface="Calibri"/>
                <a:ea typeface="DengXian"/>
                <a:cs typeface="Mangal"/>
              </a:rPr>
              <a:t>. Learn., vol. 4, no. 2, p. 112, 2007.</a:t>
            </a:r>
          </a:p>
          <a:p>
            <a:pPr marL="0" indent="0">
              <a:buNone/>
            </a:pPr>
            <a:endParaRPr lang="en-US" sz="1800">
              <a:latin typeface="Cambria"/>
              <a:ea typeface="Cambria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>
              <a:latin typeface="Cambria"/>
              <a:ea typeface="Cambria"/>
              <a:cs typeface="Mangal" panose="02040503050203030202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B4A701-A2BB-692C-B0E0-2452F4DBA05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IT21037306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Fahmi M.F.A.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2857410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dobe Devanagari"/>
              </a:rPr>
              <a:t>IT20275006 | </a:t>
            </a:r>
            <a:r>
              <a:rPr lang="en-US" err="1">
                <a:latin typeface="Adobe Devanagari"/>
              </a:rPr>
              <a:t>Lakpriya</a:t>
            </a:r>
            <a:r>
              <a:rPr lang="en-US">
                <a:latin typeface="Adobe Devanagari"/>
              </a:rPr>
              <a:t> K.H.A.V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mbria"/>
              </a:rPr>
              <a:t>Software Engineering Specialization</a:t>
            </a:r>
            <a:endParaRPr lang="en-US">
              <a:solidFill>
                <a:srgbClr val="000000"/>
              </a:solidFill>
              <a:ea typeface="Cambria"/>
            </a:endParaRPr>
          </a:p>
          <a:p>
            <a:endParaRPr lang="en-US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 K.H.A.V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R24-109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2" name="Picture 1" descr="A person with a beard&#10;&#10;Description automatically generated">
            <a:extLst>
              <a:ext uri="{FF2B5EF4-FFF2-40B4-BE49-F238E27FC236}">
                <a16:creationId xmlns:a16="http://schemas.microsoft.com/office/drawing/2014/main" id="{391B60A7-E7AC-9E99-8BFF-8C5760F7A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327" y="135147"/>
            <a:ext cx="2172369" cy="23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80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0EE88-F956-ABC0-11DE-CBD1C97E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1453520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latin typeface="Adobe Devanagari"/>
              </a:rPr>
              <a:t>Introduction</a:t>
            </a:r>
            <a:br>
              <a:rPr lang="en-US">
                <a:latin typeface="Adobe Devanagari"/>
              </a:rPr>
            </a:br>
            <a:r>
              <a:rPr lang="en-US" sz="2400" b="1">
                <a:latin typeface="Adobe Devanagari"/>
              </a:rPr>
              <a:t>Background</a:t>
            </a: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19289-EF3A-0C10-41EA-7FFD5EAB5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47490"/>
            <a:ext cx="11684000" cy="4477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29261B"/>
                </a:solidFill>
                <a:ea typeface="+mn-lt"/>
                <a:cs typeface="+mn-lt"/>
              </a:rPr>
              <a:t>Traditional exams are limited in evaluating programming skills [21]. Assessments should test problem-solving ability.</a:t>
            </a:r>
            <a:endParaRPr lang="en-US" sz="2000">
              <a:ea typeface="Cambria"/>
            </a:endParaRPr>
          </a:p>
          <a:p>
            <a:r>
              <a:rPr lang="en-US" sz="2000">
                <a:solidFill>
                  <a:srgbClr val="29261B"/>
                </a:solidFill>
                <a:ea typeface="+mn-lt"/>
                <a:cs typeface="+mn-lt"/>
              </a:rPr>
              <a:t>Personalized and interactive learning platforms improve engagement and comprehension [22]-[23]. Multimedia tools explain concepts intuitively.</a:t>
            </a:r>
            <a:endParaRPr lang="en-US" sz="2000">
              <a:ea typeface="Cambria"/>
            </a:endParaRPr>
          </a:p>
          <a:p>
            <a:r>
              <a:rPr lang="en-US" sz="2000">
                <a:solidFill>
                  <a:srgbClr val="29261B"/>
                </a:solidFill>
                <a:ea typeface="+mn-lt"/>
                <a:cs typeface="+mn-lt"/>
              </a:rPr>
              <a:t>Adaptive techniques like adjusting difficulty to student proficiency prevent frustration [24]-[25]. Students can learn at their own pace.</a:t>
            </a:r>
            <a:endParaRPr lang="en-US" sz="2000">
              <a:ea typeface="Cambria"/>
            </a:endParaRPr>
          </a:p>
          <a:p>
            <a:r>
              <a:rPr lang="en-US" sz="2000">
                <a:solidFill>
                  <a:srgbClr val="29261B"/>
                </a:solidFill>
                <a:ea typeface="+mn-lt"/>
                <a:cs typeface="+mn-lt"/>
              </a:rPr>
              <a:t>Providing teachers with student performance analytics gives insights to target instruction [26]-[27]. Visualizations identify class weaknesses.</a:t>
            </a:r>
            <a:endParaRPr lang="en-US" sz="2000">
              <a:ea typeface="Cambria"/>
            </a:endParaRPr>
          </a:p>
          <a:p>
            <a:r>
              <a:rPr lang="en-US" sz="2000">
                <a:solidFill>
                  <a:srgbClr val="29261B"/>
                </a:solidFill>
                <a:ea typeface="+mn-lt"/>
                <a:cs typeface="+mn-lt"/>
              </a:rPr>
              <a:t>Our solution incorporates personalized assessments, adaptive grading, and data analytics to enhance programming evaluation for grades 3-5.</a:t>
            </a:r>
            <a:endParaRPr lang="en-US" sz="2000"/>
          </a:p>
          <a:p>
            <a:pPr lvl="1"/>
            <a:endParaRPr lang="en-US">
              <a:ea typeface="Cambria"/>
            </a:endParaRPr>
          </a:p>
          <a:p>
            <a:pPr lvl="1"/>
            <a:endParaRPr lang="en-US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CDB26B-B323-BC85-B73C-F5E971275AC9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</a:t>
            </a:r>
            <a:r>
              <a:rPr lang="en-US" sz="1800" b="1">
                <a:solidFill>
                  <a:schemeClr val="tx1"/>
                </a:solidFill>
              </a:rPr>
              <a:t>.</a:t>
            </a:r>
            <a:r>
              <a:rPr lang="en-US" b="1">
                <a:solidFill>
                  <a:schemeClr val="tx1"/>
                </a:solidFill>
              </a:rPr>
              <a:t>H</a:t>
            </a:r>
            <a:r>
              <a:rPr lang="en-US" sz="1800" b="1">
                <a:solidFill>
                  <a:schemeClr val="tx1"/>
                </a:solidFill>
              </a:rPr>
              <a:t>.A.</a:t>
            </a:r>
            <a:r>
              <a:rPr lang="en-US" b="1">
                <a:solidFill>
                  <a:schemeClr val="tx1"/>
                </a:solidFill>
              </a:rPr>
              <a:t>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cartoon of a person walking on a stack of books&#10;&#10;Description automatically generated">
            <a:extLst>
              <a:ext uri="{FF2B5EF4-FFF2-40B4-BE49-F238E27FC236}">
                <a16:creationId xmlns:a16="http://schemas.microsoft.com/office/drawing/2014/main" id="{C0BC51F6-8A54-0E18-2F70-9EC62D0D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144" y="176573"/>
            <a:ext cx="3125638" cy="165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51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7162" y="530525"/>
            <a:ext cx="11684000" cy="868362"/>
          </a:xfrm>
        </p:spPr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Research Questions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969" y="1962509"/>
            <a:ext cx="7600831" cy="338443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How can we design programming assessments for kids that accurately evaluate comprehension in an engaging way?</a:t>
            </a:r>
            <a:endParaRPr lang="en-US" sz="2400">
              <a:ea typeface="Cambria"/>
            </a:endParaRPr>
          </a:p>
          <a:p>
            <a:pPr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How can we develop an adaptive grading system that accounts for individual kid growth and progression over time?</a:t>
            </a:r>
          </a:p>
          <a:p>
            <a:pPr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How can we analyze performance on interactive programming tests to pinpoint strengths and weaknesses in each kid's skills?</a:t>
            </a:r>
            <a:endParaRPr lang="en-US" sz="2400">
              <a:solidFill>
                <a:srgbClr val="29261B"/>
              </a:solidFill>
              <a:ea typeface="Cambria"/>
            </a:endParaRPr>
          </a:p>
          <a:p>
            <a:pPr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How can we provide teachers with actionable insights and recommendations to identify knowledge gaps and refine instruction?</a:t>
            </a:r>
            <a:endParaRPr lang="en-US" sz="2400">
              <a:solidFill>
                <a:srgbClr val="29261B"/>
              </a:solidFill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K.H.A.V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 R24-109</a:t>
            </a:r>
          </a:p>
        </p:txBody>
      </p:sp>
      <p:pic>
        <p:nvPicPr>
          <p:cNvPr id="2" name="Picture 1" descr="A person standing next to a question mark&#10;&#10;Description automatically generated">
            <a:extLst>
              <a:ext uri="{FF2B5EF4-FFF2-40B4-BE49-F238E27FC236}">
                <a16:creationId xmlns:a16="http://schemas.microsoft.com/office/drawing/2014/main" id="{1BB7C885-7E97-B2C9-85BC-D9C095FE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54" y="1620418"/>
            <a:ext cx="4259293" cy="301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64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r>
              <a:rPr lang="en-US"/>
              <a:t>Research 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K.H.A.V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 R24-109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67E1466-6198-E9E3-E627-3110B465AB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1719906"/>
              </p:ext>
            </p:extLst>
          </p:nvPr>
        </p:nvGraphicFramePr>
        <p:xfrm>
          <a:off x="690113" y="1265207"/>
          <a:ext cx="11263370" cy="5151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2674">
                  <a:extLst>
                    <a:ext uri="{9D8B030D-6E8A-4147-A177-3AD203B41FA5}">
                      <a16:colId xmlns:a16="http://schemas.microsoft.com/office/drawing/2014/main" val="4026209632"/>
                    </a:ext>
                  </a:extLst>
                </a:gridCol>
                <a:gridCol w="2252674">
                  <a:extLst>
                    <a:ext uri="{9D8B030D-6E8A-4147-A177-3AD203B41FA5}">
                      <a16:colId xmlns:a16="http://schemas.microsoft.com/office/drawing/2014/main" val="2140014436"/>
                    </a:ext>
                  </a:extLst>
                </a:gridCol>
                <a:gridCol w="2252674">
                  <a:extLst>
                    <a:ext uri="{9D8B030D-6E8A-4147-A177-3AD203B41FA5}">
                      <a16:colId xmlns:a16="http://schemas.microsoft.com/office/drawing/2014/main" val="2151890985"/>
                    </a:ext>
                  </a:extLst>
                </a:gridCol>
                <a:gridCol w="2252674">
                  <a:extLst>
                    <a:ext uri="{9D8B030D-6E8A-4147-A177-3AD203B41FA5}">
                      <a16:colId xmlns:a16="http://schemas.microsoft.com/office/drawing/2014/main" val="2240983464"/>
                    </a:ext>
                  </a:extLst>
                </a:gridCol>
                <a:gridCol w="2252674">
                  <a:extLst>
                    <a:ext uri="{9D8B030D-6E8A-4147-A177-3AD203B41FA5}">
                      <a16:colId xmlns:a16="http://schemas.microsoft.com/office/drawing/2014/main" val="2400951148"/>
                    </a:ext>
                  </a:extLst>
                </a:gridCol>
              </a:tblGrid>
              <a:tr h="8383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Product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Customized Testing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Adaptive Grading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Performance Analysis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References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4268147"/>
                  </a:ext>
                </a:extLst>
              </a:tr>
              <a:tr h="11866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CodeMaster</a:t>
                      </a:r>
                      <a:br>
                        <a:rPr lang="en-GB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</a:br>
                      <a:r>
                        <a:rPr lang="en-GB" sz="1200" b="0" i="0" u="none" strike="noStrike" noProof="0">
                          <a:solidFill>
                            <a:srgbClr val="29261B"/>
                          </a:solidFill>
                        </a:rPr>
                        <a:t>(CodeMaster is a programming tutoring system with static curriculum and assessments. It does not adapt based on student progress.)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No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No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29261B"/>
                          </a:solidFill>
                        </a:rPr>
                        <a:t>Limited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29261B"/>
                          </a:solidFill>
                        </a:rPr>
                        <a:t>Research[28]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631409"/>
                  </a:ext>
                </a:extLst>
              </a:tr>
              <a:tr h="101895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Turtles</a:t>
                      </a:r>
                      <a:br>
                        <a:rPr lang="en-GB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</a:br>
                      <a:r>
                        <a:rPr lang="en-GB" sz="1200" b="0" i="0" u="none" strike="noStrike" noProof="0">
                          <a:solidFill>
                            <a:srgbClr val="29261B"/>
                          </a:solidFill>
                        </a:rPr>
                        <a:t>(Turtles adapts problem difficulty based on student proficiency, but lacks custom exams and analytics)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No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Yes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No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Research[29]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155838"/>
                  </a:ext>
                </a:extLst>
              </a:tr>
              <a:tr h="101895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SkillCheck</a:t>
                      </a:r>
                    </a:p>
                    <a:p>
                      <a:pPr lvl="0" algn="ctr">
                        <a:buNone/>
                      </a:pPr>
                      <a:r>
                        <a:rPr lang="en-GB" sz="12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(</a:t>
                      </a:r>
                      <a:r>
                        <a:rPr lang="en-GB" sz="1200" b="0" i="0" u="none" strike="noStrike" noProof="0">
                          <a:solidFill>
                            <a:srgbClr val="29261B"/>
                          </a:solidFill>
                        </a:rPr>
                        <a:t>SkillCheck provides customized assessments, but grading is not adaptive and lacks visualization</a:t>
                      </a:r>
                      <a:r>
                        <a:rPr lang="en-GB" sz="12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Yes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No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Yes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Research[30]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212845"/>
                  </a:ext>
                </a:extLst>
              </a:tr>
              <a:tr h="8383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Proposed Solution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Yes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Yes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Yes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This research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86552"/>
                  </a:ext>
                </a:extLst>
              </a:tr>
            </a:tbl>
          </a:graphicData>
        </a:graphic>
      </p:graphicFrame>
      <p:pic>
        <p:nvPicPr>
          <p:cNvPr id="14" name="Picture 13" descr="A cartoon of a person holding a graph&#10;&#10;Description automatically generated">
            <a:extLst>
              <a:ext uri="{FF2B5EF4-FFF2-40B4-BE49-F238E27FC236}">
                <a16:creationId xmlns:a16="http://schemas.microsoft.com/office/drawing/2014/main" id="{798807E7-BF88-AF16-3311-B22894196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62" y="98754"/>
            <a:ext cx="2714626" cy="116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48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/>
              <a:t>Specific and Sub Objectives</a:t>
            </a:r>
            <a:br>
              <a:rPr lang="en-US"/>
            </a:b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K.H.A.V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 R24-109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DEE565-1179-E9CE-B8D2-AC80FAFDE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11684000" cy="17367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>
                <a:solidFill>
                  <a:srgbClr val="29261B"/>
                </a:solidFill>
                <a:ea typeface="+mn-lt"/>
                <a:cs typeface="+mn-lt"/>
              </a:rPr>
              <a:t>To develop an adaptive and customized evaluation and grading system to accurately assess programming comprehension in grades 3-5 kids.</a:t>
            </a:r>
            <a:endParaRPr lang="en-GB" sz="2800">
              <a:ea typeface="Cambria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1DBCD2F-4D3E-89F6-6511-236251FE0B63}"/>
              </a:ext>
            </a:extLst>
          </p:cNvPr>
          <p:cNvSpPr txBox="1">
            <a:spLocks/>
          </p:cNvSpPr>
          <p:nvPr/>
        </p:nvSpPr>
        <p:spPr>
          <a:xfrm>
            <a:off x="2433637" y="2390775"/>
            <a:ext cx="9453563" cy="27686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itchFamily="34" charset="0"/>
              <a:buChar char="o"/>
            </a:pPr>
            <a:r>
              <a:rPr lang="en-GB">
                <a:solidFill>
                  <a:srgbClr val="29261B"/>
                </a:solidFill>
                <a:ea typeface="+mn-lt"/>
                <a:cs typeface="+mn-lt"/>
              </a:rPr>
              <a:t>Design and implement age-appropriate, interactive assessments to evaluate understanding of programming concepts.</a:t>
            </a:r>
            <a:endParaRPr lang="en-US"/>
          </a:p>
          <a:p>
            <a:pPr>
              <a:buFont typeface="Courier New" pitchFamily="34" charset="0"/>
              <a:buChar char="o"/>
            </a:pPr>
            <a:r>
              <a:rPr lang="en-GB">
                <a:solidFill>
                  <a:srgbClr val="29261B"/>
                </a:solidFill>
                <a:ea typeface="+mn-lt"/>
                <a:cs typeface="+mn-lt"/>
              </a:rPr>
              <a:t>Incorporate algorithms to adjust grading parameters based on analysis of individual kid progress over time.</a:t>
            </a:r>
          </a:p>
          <a:p>
            <a:pPr>
              <a:buFont typeface="Courier New" pitchFamily="34" charset="0"/>
              <a:buChar char="o"/>
            </a:pPr>
            <a:r>
              <a:rPr lang="en-GB">
                <a:solidFill>
                  <a:srgbClr val="29261B"/>
                </a:solidFill>
                <a:ea typeface="+mn-lt"/>
                <a:cs typeface="+mn-lt"/>
              </a:rPr>
              <a:t>Provide visualizations and actionable recommendations to teachers to identify class-wide knowledge gaps and target problem areas.</a:t>
            </a:r>
          </a:p>
          <a:p>
            <a:pPr>
              <a:buFont typeface="Courier New" pitchFamily="34" charset="0"/>
              <a:buChar char="o"/>
            </a:pPr>
            <a:r>
              <a:rPr lang="en-GB" err="1">
                <a:solidFill>
                  <a:srgbClr val="29261B"/>
                </a:solidFill>
                <a:ea typeface="+mn-lt"/>
                <a:cs typeface="+mn-lt"/>
              </a:rPr>
              <a:t>Analyze</a:t>
            </a:r>
            <a:r>
              <a:rPr lang="en-GB">
                <a:solidFill>
                  <a:srgbClr val="29261B"/>
                </a:solidFill>
                <a:ea typeface="+mn-lt"/>
                <a:cs typeface="+mn-lt"/>
              </a:rPr>
              <a:t> performance on customized tests to precisely pinpoint strengths and weaknesses in each kid's programming proficiency.</a:t>
            </a:r>
          </a:p>
        </p:txBody>
      </p:sp>
      <p:pic>
        <p:nvPicPr>
          <p:cNvPr id="10" name="Picture 9" descr="A person holding a large clock&#10;&#10;Description automatically generated">
            <a:extLst>
              <a:ext uri="{FF2B5EF4-FFF2-40B4-BE49-F238E27FC236}">
                <a16:creationId xmlns:a16="http://schemas.microsoft.com/office/drawing/2014/main" id="{57741459-0568-13BB-088B-F6769E1B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2387600"/>
            <a:ext cx="21018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12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3316378" cy="681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Cambria"/>
              </a:rPr>
              <a:t>System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A60EF3-4090-4DCA-9E5C-9FBCC317B9A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K.H.A.V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 R24-109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0740F-87AD-1C7E-28E9-46B26772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36" y="1815142"/>
            <a:ext cx="9000227" cy="42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86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96D7E-4E9E-FAE2-6DEA-2463EE616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3D80D-189F-56BB-0B1D-EF384D46B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Main Objective </a:t>
            </a:r>
            <a:br>
              <a:rPr lang="en-US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ea typeface="+mn-lt"/>
                <a:cs typeface="+mn-lt"/>
              </a:rPr>
              <a:t>The primary research objective is to bridge the knowledge gap between our country's students and Indian students, with a focus on producing high-quality and knowledgeable engineers.</a:t>
            </a:r>
            <a:br>
              <a:rPr lang="en-US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>
                <a:ea typeface="+mn-lt"/>
                <a:cs typeface="+mn-lt"/>
              </a:rPr>
              <a:t>Sub Objectives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ea typeface="+mn-lt"/>
                <a:cs typeface="+mn-lt"/>
              </a:rPr>
              <a:t>Exploratory Analysis of Interactive Programming Concepts for Learning</a:t>
            </a:r>
            <a:br>
              <a:rPr lang="en-US"/>
            </a:b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Evaluation and Grading Mechanism Analysis </a:t>
            </a:r>
            <a:br>
              <a:rPr lang="en-US"/>
            </a:b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Assist kids through a Customized Kids Assistance System.</a:t>
            </a:r>
            <a:br>
              <a:rPr lang="en-US"/>
            </a:b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ea typeface="Cambria"/>
              </a:rPr>
              <a:t>Teach kids how to progress by a Project-based Programming System.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dart hitting the center of a target&#10;&#10;Description automatically generated">
            <a:extLst>
              <a:ext uri="{FF2B5EF4-FFF2-40B4-BE49-F238E27FC236}">
                <a16:creationId xmlns:a16="http://schemas.microsoft.com/office/drawing/2014/main" id="{4D667E9C-0F21-1B9B-469C-E9978ED08A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2374900"/>
            <a:ext cx="4826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74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3690189" cy="65273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Technologies</a:t>
            </a:r>
            <a:endParaRPr lang="en-US" b="1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A60EF3-4090-4DCA-9E5C-9FBCC317B9A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K.H.A.V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 R24-109</a:t>
            </a:r>
          </a:p>
        </p:txBody>
      </p:sp>
      <p:pic>
        <p:nvPicPr>
          <p:cNvPr id="3" name="Picture 2" descr="A person holding a blue ball&#10;&#10;Description automatically generated">
            <a:extLst>
              <a:ext uri="{FF2B5EF4-FFF2-40B4-BE49-F238E27FC236}">
                <a16:creationId xmlns:a16="http://schemas.microsoft.com/office/drawing/2014/main" id="{7D209113-183D-4E75-8E33-D1642427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071" y="-719"/>
            <a:ext cx="1944538" cy="14670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BE59FD2-E30D-AF70-B902-D89A28DB8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152" y="1998362"/>
            <a:ext cx="1566863" cy="1566863"/>
          </a:xfrm>
          <a:prstGeom prst="rect">
            <a:avLst/>
          </a:prstGeom>
        </p:spPr>
      </p:pic>
      <p:pic>
        <p:nvPicPr>
          <p:cNvPr id="8" name="Picture 7" descr="A black background with blue letters&#10;&#10;Description automatically generated">
            <a:extLst>
              <a:ext uri="{FF2B5EF4-FFF2-40B4-BE49-F238E27FC236}">
                <a16:creationId xmlns:a16="http://schemas.microsoft.com/office/drawing/2014/main" id="{DA85C1F4-3EFE-CD5D-D453-438DCD2B3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812" y="4067969"/>
            <a:ext cx="2992438" cy="801688"/>
          </a:xfrm>
          <a:prstGeom prst="rect">
            <a:avLst/>
          </a:prstGeom>
        </p:spPr>
      </p:pic>
      <p:pic>
        <p:nvPicPr>
          <p:cNvPr id="9" name="Picture 8" descr="A blue text with a circular object in the center&#10;&#10;Description automatically generated">
            <a:extLst>
              <a:ext uri="{FF2B5EF4-FFF2-40B4-BE49-F238E27FC236}">
                <a16:creationId xmlns:a16="http://schemas.microsoft.com/office/drawing/2014/main" id="{0B7EE6B0-06D5-7002-BCC6-837375AC7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7325" y="4433888"/>
            <a:ext cx="2268538" cy="760413"/>
          </a:xfrm>
          <a:prstGeom prst="rect">
            <a:avLst/>
          </a:prstGeom>
        </p:spPr>
      </p:pic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17972C31-F26E-FD18-2C6D-68481197A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500" y="2278063"/>
            <a:ext cx="2794000" cy="1746250"/>
          </a:xfrm>
          <a:prstGeom prst="rect">
            <a:avLst/>
          </a:prstGeom>
        </p:spPr>
      </p:pic>
      <p:pic>
        <p:nvPicPr>
          <p:cNvPr id="11" name="Picture 10" descr="A yellow and white logo&#10;&#10;Description automatically generated">
            <a:extLst>
              <a:ext uri="{FF2B5EF4-FFF2-40B4-BE49-F238E27FC236}">
                <a16:creationId xmlns:a16="http://schemas.microsoft.com/office/drawing/2014/main" id="{A167356D-DDB9-2B2D-A6EF-3AA8BC4F22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750" y="1914525"/>
            <a:ext cx="2270125" cy="1274763"/>
          </a:xfrm>
          <a:prstGeom prst="rect">
            <a:avLst/>
          </a:prstGeom>
        </p:spPr>
      </p:pic>
      <p:pic>
        <p:nvPicPr>
          <p:cNvPr id="12" name="Picture 11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00FD17A-B6B9-A3A4-CC80-333B6C8973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3375" y="2446655"/>
            <a:ext cx="1603375" cy="1028065"/>
          </a:xfrm>
          <a:prstGeom prst="rect">
            <a:avLst/>
          </a:prstGeom>
        </p:spPr>
      </p:pic>
      <p:pic>
        <p:nvPicPr>
          <p:cNvPr id="13" name="Picture 12" descr="A blue and orange circle with black text&#10;&#10;Description automatically generated">
            <a:extLst>
              <a:ext uri="{FF2B5EF4-FFF2-40B4-BE49-F238E27FC236}">
                <a16:creationId xmlns:a16="http://schemas.microsoft.com/office/drawing/2014/main" id="{4182268F-5C36-0388-56A5-E85B631473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438" y="4097972"/>
            <a:ext cx="1682750" cy="8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36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00364"/>
            <a:ext cx="11684000" cy="518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/>
              <a:t>Requirements</a:t>
            </a:r>
            <a:endParaRPr lang="en-US" sz="2800" b="1">
              <a:ea typeface="Cambria"/>
            </a:endParaRP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B3CA94-A1AF-2595-E974-D1F46C410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841651"/>
              </p:ext>
            </p:extLst>
          </p:nvPr>
        </p:nvGraphicFramePr>
        <p:xfrm>
          <a:off x="304800" y="1789112"/>
          <a:ext cx="11582400" cy="3811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200">
                  <a:extLst>
                    <a:ext uri="{9D8B030D-6E8A-4147-A177-3AD203B41FA5}">
                      <a16:colId xmlns:a16="http://schemas.microsoft.com/office/drawing/2014/main" val="3495081016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3578795304"/>
                    </a:ext>
                  </a:extLst>
                </a:gridCol>
              </a:tblGrid>
              <a:tr h="610734">
                <a:tc>
                  <a:txBody>
                    <a:bodyPr/>
                    <a:lstStyle/>
                    <a:p>
                      <a:r>
                        <a:rPr lang="en-LK"/>
                        <a:t>Functional Requirements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K"/>
                        <a:t>Non-Functional 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122705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Kids can take interactive programming quizzes customized for grades 3-5 level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User-friendly and intuitive interface designs for kids and teachers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363566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The system scores kid performance on quizzes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Grade and performance data is securely encrypted and protected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696447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Adaptive grading algorithms analyze kid progress over time and adjust grade parameters accordingly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System provides high availability with minimal downtime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7732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Teachers can access visual dashboards showing class performance analytics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275505"/>
                  </a:ext>
                </a:extLst>
              </a:tr>
              <a:tr h="610733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</a:rPr>
                        <a:t>Dashboards include customizable filters to focus data by topic, quiz, student, etc.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9499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E0B3B59-D5D4-D4AD-41C0-648C4EDFE6C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</a:t>
            </a:r>
            <a:r>
              <a:rPr lang="en-US" sz="1800" b="1">
                <a:solidFill>
                  <a:schemeClr val="tx1"/>
                </a:solidFill>
              </a:rPr>
              <a:t>.</a:t>
            </a:r>
            <a:r>
              <a:rPr lang="en-US" b="1">
                <a:solidFill>
                  <a:schemeClr val="tx1"/>
                </a:solidFill>
              </a:rPr>
              <a:t>H</a:t>
            </a:r>
            <a:r>
              <a:rPr lang="en-US" sz="1800" b="1">
                <a:solidFill>
                  <a:schemeClr val="tx1"/>
                </a:solidFill>
              </a:rPr>
              <a:t>.A.</a:t>
            </a:r>
            <a:r>
              <a:rPr lang="en-US" b="1">
                <a:solidFill>
                  <a:schemeClr val="tx1"/>
                </a:solidFill>
              </a:rPr>
              <a:t>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944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00364"/>
            <a:ext cx="11684000" cy="518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/>
              <a:t>Requirements</a:t>
            </a:r>
            <a:endParaRPr lang="en-US" sz="2800" b="1">
              <a:ea typeface="Cambria"/>
            </a:endParaRP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B3CA94-A1AF-2595-E974-D1F46C410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653948"/>
              </p:ext>
            </p:extLst>
          </p:nvPr>
        </p:nvGraphicFramePr>
        <p:xfrm>
          <a:off x="304800" y="1789112"/>
          <a:ext cx="11582400" cy="3141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200">
                  <a:extLst>
                    <a:ext uri="{9D8B030D-6E8A-4147-A177-3AD203B41FA5}">
                      <a16:colId xmlns:a16="http://schemas.microsoft.com/office/drawing/2014/main" val="3495081016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3578795304"/>
                    </a:ext>
                  </a:extLst>
                </a:gridCol>
              </a:tblGrid>
              <a:tr h="6107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baseline="0" noProof="0">
                          <a:solidFill>
                            <a:srgbClr val="FFFFFF"/>
                          </a:solidFill>
                          <a:latin typeface="Cambria"/>
                        </a:rPr>
                        <a:t>Software </a:t>
                      </a:r>
                      <a:r>
                        <a:rPr lang="en-LK"/>
                        <a:t>Requirements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baseline="0" noProof="0">
                          <a:solidFill>
                            <a:srgbClr val="FFFFFF"/>
                          </a:solidFill>
                          <a:latin typeface="Cambria"/>
                        </a:rPr>
                        <a:t>User </a:t>
                      </a:r>
                      <a:r>
                        <a:rPr lang="en-LK"/>
                        <a:t>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122705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</a:rPr>
                        <a:t>Compatible web browsers: Chrome, Firefox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</a:rPr>
                        <a:t>Customize quiz content and parameters</a:t>
                      </a: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solidFill>
                          <a:srgbClr val="29261B"/>
                        </a:solidFill>
                        <a:latin typeface="Cambri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363566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</a:rPr>
                        <a:t>Server-side: Python/Django framework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</a:rPr>
                        <a:t>Access data visualizations of class performance</a:t>
                      </a: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solidFill>
                          <a:srgbClr val="29261B"/>
                        </a:solidFill>
                        <a:latin typeface="Cambri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696447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</a:rPr>
                        <a:t>Client-side: HTML5, CSS3, JavaScript, React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</a:rPr>
                        <a:t>Gain insights to refine teaching methods</a:t>
                      </a: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solidFill>
                          <a:srgbClr val="29261B"/>
                        </a:solidFill>
                        <a:latin typeface="Cambri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7732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</a:rPr>
                        <a:t>Data science: Pandas, Matplotlib, scikit-learn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9261B"/>
                          </a:solidFill>
                          <a:latin typeface="Cambria"/>
                        </a:rPr>
                        <a:t>Export reports for individual students or class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27550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E0B3B59-D5D4-D4AD-41C0-648C4EDFE6C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</a:t>
            </a:r>
            <a:r>
              <a:rPr lang="en-US" sz="1800" b="1">
                <a:solidFill>
                  <a:schemeClr val="tx1"/>
                </a:solidFill>
              </a:rPr>
              <a:t>.</a:t>
            </a:r>
            <a:r>
              <a:rPr lang="en-US" b="1">
                <a:solidFill>
                  <a:schemeClr val="tx1"/>
                </a:solidFill>
              </a:rPr>
              <a:t>H</a:t>
            </a:r>
            <a:r>
              <a:rPr lang="en-US" sz="1800" b="1">
                <a:solidFill>
                  <a:schemeClr val="tx1"/>
                </a:solidFill>
              </a:rPr>
              <a:t>.A.</a:t>
            </a:r>
            <a:r>
              <a:rPr lang="en-US" b="1">
                <a:solidFill>
                  <a:schemeClr val="tx1"/>
                </a:solidFill>
              </a:rPr>
              <a:t>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941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Methodology</a:t>
            </a:r>
            <a:endParaRPr lang="en-US">
              <a:solidFill>
                <a:srgbClr val="808080"/>
              </a:solidFill>
              <a:latin typeface="Adobe Devanagari"/>
            </a:endParaRPr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5414B-AA6C-4871-B3DA-40C7A66D018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K.H.A.V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 R24-109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6822ECD-384F-CE84-FFB2-BB1E3ADAD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435" y="946355"/>
            <a:ext cx="10132438" cy="5415116"/>
          </a:xfrm>
        </p:spPr>
      </p:pic>
    </p:spTree>
    <p:extLst>
      <p:ext uri="{BB962C8B-B14F-4D97-AF65-F5344CB8AC3E}">
        <p14:creationId xmlns:p14="http://schemas.microsoft.com/office/powerpoint/2010/main" val="717795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09" y="577970"/>
            <a:ext cx="4840378" cy="792162"/>
          </a:xfrm>
        </p:spPr>
        <p:txBody>
          <a:bodyPr>
            <a:normAutofit/>
          </a:bodyPr>
          <a:lstStyle/>
          <a:p>
            <a:pPr algn="l"/>
            <a:r>
              <a:rPr lang="en-US" sz="3200" b="1">
                <a:latin typeface="Adobe Devanagari"/>
              </a:rPr>
              <a:t>Gantt Chart</a:t>
            </a:r>
            <a:endParaRPr lang="en-US" sz="32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5414B-AA6C-4871-B3DA-40C7A66D018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K.H.A.V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 R24-109</a:t>
            </a:r>
          </a:p>
        </p:txBody>
      </p:sp>
      <p:pic>
        <p:nvPicPr>
          <p:cNvPr id="2" name="Picture 1" descr="A grid of blue and purple squares&#10;&#10;Description automatically generated">
            <a:extLst>
              <a:ext uri="{FF2B5EF4-FFF2-40B4-BE49-F238E27FC236}">
                <a16:creationId xmlns:a16="http://schemas.microsoft.com/office/drawing/2014/main" id="{17E020BF-3397-B171-9230-40FCBCA66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02" y="1708304"/>
            <a:ext cx="10035398" cy="359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08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Supporting Items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558799"/>
            <a:ext cx="11684000" cy="5181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Commercialization</a:t>
            </a:r>
          </a:p>
          <a:p>
            <a:pPr marL="0" indent="0">
              <a:buNone/>
            </a:pPr>
            <a:endParaRPr lang="en-US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Offer a subscription-based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i="0">
                <a:solidFill>
                  <a:srgbClr val="0D0D0D"/>
                </a:solidFill>
                <a:effectLst/>
              </a:rPr>
              <a:t>Licensing and Partnerships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Share on social media add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Make it shareable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Provide an accurate description of our product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800"/>
          </a:p>
          <a:p>
            <a:pPr>
              <a:buFont typeface="Wingdings" pitchFamily="2" charset="2"/>
              <a:buChar char="Ø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IT20275006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 </a:t>
            </a:r>
            <a:r>
              <a:rPr lang="en-US" b="1" err="1">
                <a:solidFill>
                  <a:schemeClr val="tx1"/>
                </a:solidFill>
                <a:ea typeface="+mn-lt"/>
                <a:cs typeface="+mn-lt"/>
              </a:rPr>
              <a:t>Lakpriya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 K.H.A.V 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 R24-109</a:t>
            </a:r>
          </a:p>
        </p:txBody>
      </p:sp>
      <p:pic>
        <p:nvPicPr>
          <p:cNvPr id="3" name="Picture 2" descr="A computer screen with a cursor pointing at a advertisement&#10;&#10;Description automatically generated">
            <a:extLst>
              <a:ext uri="{FF2B5EF4-FFF2-40B4-BE49-F238E27FC236}">
                <a16:creationId xmlns:a16="http://schemas.microsoft.com/office/drawing/2014/main" id="{7CB4F3E9-B8D1-3862-ED2B-489F9A7ED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313" y="1523999"/>
            <a:ext cx="6135687" cy="3251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6307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C742-9A68-F46C-7BEF-B06482CF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Supporting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286EE-09BC-148C-B155-3369472AB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Budget</a:t>
            </a:r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4FD047-15C1-6A77-4F02-301349494D18}"/>
              </a:ext>
            </a:extLst>
          </p:cNvPr>
          <p:cNvGraphicFramePr>
            <a:graphicFrameLocks noGrp="1"/>
          </p:cNvGraphicFramePr>
          <p:nvPr/>
        </p:nvGraphicFramePr>
        <p:xfrm>
          <a:off x="1838036" y="1664755"/>
          <a:ext cx="8201892" cy="463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64">
                  <a:extLst>
                    <a:ext uri="{9D8B030D-6E8A-4147-A177-3AD203B41FA5}">
                      <a16:colId xmlns:a16="http://schemas.microsoft.com/office/drawing/2014/main" val="361967294"/>
                    </a:ext>
                  </a:extLst>
                </a:gridCol>
                <a:gridCol w="2733964">
                  <a:extLst>
                    <a:ext uri="{9D8B030D-6E8A-4147-A177-3AD203B41FA5}">
                      <a16:colId xmlns:a16="http://schemas.microsoft.com/office/drawing/2014/main" val="714374090"/>
                    </a:ext>
                  </a:extLst>
                </a:gridCol>
                <a:gridCol w="2733964">
                  <a:extLst>
                    <a:ext uri="{9D8B030D-6E8A-4147-A177-3AD203B41FA5}">
                      <a16:colId xmlns:a16="http://schemas.microsoft.com/office/drawing/2014/main" val="4179093859"/>
                    </a:ext>
                  </a:extLst>
                </a:gridCol>
              </a:tblGrid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Cost ($)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028338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14.43</a:t>
                      </a:r>
                      <a:r>
                        <a:rPr lang="en-US"/>
                        <a:t>$/M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291946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Hosting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2.99</a:t>
                      </a:r>
                      <a:r>
                        <a:rPr lang="en-US"/>
                        <a:t>$/M</a:t>
                      </a:r>
                      <a:br>
                        <a:rPr lang="en-US"/>
                      </a:b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90390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Traveling Expenses (4 Members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12.84$/Trip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024892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Google Play Developer 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25$ (One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244479"/>
                  </a:ext>
                </a:extLst>
              </a:tr>
              <a:tr h="773032"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55.26$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87856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00DFFD2-1019-0388-4CF6-9F6D98C2050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</a:t>
            </a:r>
            <a:r>
              <a:rPr lang="en-US" sz="1800" b="1">
                <a:solidFill>
                  <a:schemeClr val="tx1"/>
                </a:solidFill>
              </a:rPr>
              <a:t>.</a:t>
            </a:r>
            <a:r>
              <a:rPr lang="en-US" b="1">
                <a:solidFill>
                  <a:schemeClr val="tx1"/>
                </a:solidFill>
              </a:rPr>
              <a:t>H</a:t>
            </a:r>
            <a:r>
              <a:rPr lang="en-US" sz="1800" b="1">
                <a:solidFill>
                  <a:schemeClr val="tx1"/>
                </a:solidFill>
              </a:rPr>
              <a:t>.A.</a:t>
            </a:r>
            <a:r>
              <a:rPr lang="en-US" b="1">
                <a:solidFill>
                  <a:schemeClr val="tx1"/>
                </a:solidFill>
              </a:rPr>
              <a:t>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80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2E44A01-95F8-D8C9-0E11-C2AD79D24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0363200" cy="1362075"/>
          </a:xfrm>
        </p:spPr>
        <p:txBody>
          <a:bodyPr>
            <a:normAutofit/>
          </a:bodyPr>
          <a:lstStyle/>
          <a:p>
            <a:pPr algn="l"/>
            <a:r>
              <a:rPr lang="en-US" sz="4000" b="1">
                <a:latin typeface="Adobe Devanagari"/>
              </a:rPr>
              <a:t>References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D05D3C-09AB-960B-4FCD-4341836655F0}"/>
              </a:ext>
            </a:extLst>
          </p:cNvPr>
          <p:cNvSpPr txBox="1">
            <a:spLocks/>
          </p:cNvSpPr>
          <p:nvPr/>
        </p:nvSpPr>
        <p:spPr>
          <a:xfrm>
            <a:off x="48986" y="1063172"/>
            <a:ext cx="11250084" cy="51278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[21] J. Brown et al., "Limitations of traditional exams in evaluating programming skills," Educ. Res. Rev., vol. 17, no. 2, pp. 195-208, 2020.</a:t>
            </a:r>
            <a:endParaRPr lang="en-US"/>
          </a:p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[22] J. Smith and A. Williams, "The impact of personalized learning platforms," Computers &amp; Educ., vol. 152, Mar. 2021.</a:t>
            </a:r>
            <a:endParaRPr lang="en-US"/>
          </a:p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[23] S. </a:t>
            </a:r>
            <a:r>
              <a:rPr lang="en-US" sz="1800" err="1">
                <a:solidFill>
                  <a:srgbClr val="29261B"/>
                </a:solidFill>
                <a:ea typeface="+mn-lt"/>
                <a:cs typeface="+mn-lt"/>
              </a:rPr>
              <a:t>Grinshpan</a:t>
            </a: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, “Teaching programming using multimedia tools,” in Proc. 27th Int. Conf. Multimedia Modelling, 2021, pp. 112-118.</a:t>
            </a:r>
            <a:endParaRPr lang="en-US"/>
          </a:p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[24] K. Desmarais and R. Baker, “A review of learner and skill modeling in ILEs,” User Modeling and User-Adapted Interaction, vol. 22, pp. 9-38, 2012.</a:t>
            </a:r>
            <a:endParaRPr lang="en-US"/>
          </a:p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[25] Y. Li et al., “Application of reinforcement learning in educational games,” Entertainment Computing, vol. 25, pp. 10-20, Jan. 2019.</a:t>
            </a:r>
            <a:endParaRPr lang="en-US"/>
          </a:p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[26] M.V. Dominguez et al., "Gamifying intelligent environments," in Proc. 6th Int. Conf. Intelligent Environments, 2020, pp. 114-117.</a:t>
            </a:r>
            <a:endParaRPr lang="en-US"/>
          </a:p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[27] J. Cirillo et al., “Using EDM for early identification of at-risk students,” in Proc. AAAI Conf. Artificial Intelligence, 2020, pp. 1373-1379.</a:t>
            </a:r>
            <a:endParaRPr lang="en-US"/>
          </a:p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[28] A. Johnson, B. Evans, and C. Thompson, "</a:t>
            </a:r>
            <a:r>
              <a:rPr lang="en-US" sz="1800" err="1">
                <a:solidFill>
                  <a:srgbClr val="29261B"/>
                </a:solidFill>
                <a:ea typeface="+mn-lt"/>
                <a:cs typeface="+mn-lt"/>
              </a:rPr>
              <a:t>QuizGuide</a:t>
            </a: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: Increasing learning gain in introductory programming with an intelligent tutoring system," Journal of Educational Computing Research, vol. 54, no. 7, pp. 967-985, 2016.</a:t>
            </a:r>
            <a:endParaRPr lang="en-US">
              <a:ea typeface="Cambria"/>
            </a:endParaRPr>
          </a:p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[29] M. Wilson and A. Thomas, "Adaptive personalized learning system for block-based coding skills," in Proc. 7th ACM Conf. Learning at Scale, New York, NY, USA, 2019.</a:t>
            </a:r>
            <a:endParaRPr lang="en-US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None/>
            </a:pP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[30] R. Patel and Y. Chen, "</a:t>
            </a:r>
            <a:r>
              <a:rPr lang="en-US" sz="1800" err="1">
                <a:solidFill>
                  <a:srgbClr val="29261B"/>
                </a:solidFill>
                <a:ea typeface="+mn-lt"/>
                <a:cs typeface="+mn-lt"/>
              </a:rPr>
              <a:t>SkillCheck</a:t>
            </a: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: An Adaptive Testing Platform for Data Structures Concepts," in Proc. 51st ACM Technical Symposium on Computer Science Education, New York, NY, USA, 2020.</a:t>
            </a:r>
            <a:endParaRPr lang="en-US">
              <a:solidFill>
                <a:srgbClr val="29261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1800">
              <a:latin typeface="Calibri"/>
              <a:ea typeface="DengXian"/>
              <a:cs typeface="Mangal"/>
            </a:endParaRPr>
          </a:p>
          <a:p>
            <a:pPr marL="0" indent="0">
              <a:buNone/>
            </a:pPr>
            <a:endParaRPr lang="en-US" sz="1800">
              <a:latin typeface="Cambria"/>
              <a:ea typeface="Cambria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>
              <a:latin typeface="Cambria"/>
              <a:ea typeface="Cambria"/>
              <a:cs typeface="Mangal" panose="02040503050203030202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B4A701-A2BB-692C-B0E0-2452F4DBA05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IT20275006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 b="1" err="1">
                <a:solidFill>
                  <a:schemeClr val="tx1"/>
                </a:solidFill>
              </a:rPr>
              <a:t>Lakpriya</a:t>
            </a:r>
            <a:r>
              <a:rPr lang="en-US" b="1">
                <a:solidFill>
                  <a:schemeClr val="tx1"/>
                </a:solidFill>
              </a:rPr>
              <a:t> K</a:t>
            </a:r>
            <a:r>
              <a:rPr lang="en-US" sz="1800" b="1">
                <a:solidFill>
                  <a:schemeClr val="tx1"/>
                </a:solidFill>
              </a:rPr>
              <a:t>.</a:t>
            </a:r>
            <a:r>
              <a:rPr lang="en-US" b="1">
                <a:solidFill>
                  <a:schemeClr val="tx1"/>
                </a:solidFill>
              </a:rPr>
              <a:t>H</a:t>
            </a:r>
            <a:r>
              <a:rPr lang="en-US" sz="1800" b="1">
                <a:solidFill>
                  <a:schemeClr val="tx1"/>
                </a:solidFill>
              </a:rPr>
              <a:t>.A.</a:t>
            </a:r>
            <a:r>
              <a:rPr lang="en-US" b="1">
                <a:solidFill>
                  <a:schemeClr val="tx1"/>
                </a:solidFill>
              </a:rPr>
              <a:t>V 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455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F539-DB3C-4B8F-F80A-CFF3D211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dobe Devanagari"/>
              </a:rPr>
              <a:t>IT21084522 | DISSANAYAKE A. L.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297AE-EBCC-645F-BD75-4403A7403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Software Engineering Specialization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282363-9E17-F1F8-1815-3FF6A2787AE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5" name="Picture 4" descr="A person wearing a tie&#10;&#10;Description automatically generated">
            <a:extLst>
              <a:ext uri="{FF2B5EF4-FFF2-40B4-BE49-F238E27FC236}">
                <a16:creationId xmlns:a16="http://schemas.microsoft.com/office/drawing/2014/main" id="{B71EE606-F0C7-F663-2500-2F95E5DC9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167" y="-840"/>
            <a:ext cx="2069724" cy="26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48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19289-EF3A-0C10-41EA-7FFD5EAB5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976" y="1376843"/>
            <a:ext cx="8804089" cy="47460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This study delves into the transformative impact of a Project-Based Programming Learning App on elementary school students in grades 3-5. The research focuses on key elements such as skill development, practical application, real-time language translation for peer feedback, and group problem-solving. Additionally, it explores the machine learning model's efficacy in tailoring individual and group projects. With a blend of quantitative and qualitative approaches, the study aims to uncover long-term learning outcomes, assess user satisfaction, gauge parental involvement, and understand the influence of ethical considerations on student engagement and learning</a:t>
            </a:r>
            <a:endParaRPr lang="en-US" sz="2400">
              <a:ea typeface="Cambria"/>
            </a:endParaRPr>
          </a:p>
          <a:p>
            <a:pPr lvl="1" algn="just"/>
            <a:endParaRPr lang="en-US">
              <a:ea typeface="Cambria"/>
            </a:endParaRPr>
          </a:p>
          <a:p>
            <a:pPr lvl="1" algn="just"/>
            <a:endParaRPr lang="en-US">
              <a:ea typeface="Cambria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24DDEA8-8761-351E-EC55-8381100E4AC2}"/>
              </a:ext>
            </a:extLst>
          </p:cNvPr>
          <p:cNvSpPr txBox="1">
            <a:spLocks/>
          </p:cNvSpPr>
          <p:nvPr/>
        </p:nvSpPr>
        <p:spPr>
          <a:xfrm>
            <a:off x="304800" y="20626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>
                <a:latin typeface="Adobe Devanagari"/>
              </a:rPr>
              <a:t>Introduction</a:t>
            </a:r>
            <a:endParaRPr lang="en-US"/>
          </a:p>
        </p:txBody>
      </p:sp>
      <p:pic>
        <p:nvPicPr>
          <p:cNvPr id="10" name="Picture 9" descr="A cartoon character with black hair and pink shirt&#10;&#10;Description automatically generated">
            <a:extLst>
              <a:ext uri="{FF2B5EF4-FFF2-40B4-BE49-F238E27FC236}">
                <a16:creationId xmlns:a16="http://schemas.microsoft.com/office/drawing/2014/main" id="{F5BB8FD7-1FD0-2F0F-EF83-0F6F8485C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606" y="900953"/>
            <a:ext cx="5067299" cy="50560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9E706E-1BDF-566C-1FE0-4C92BE1FF7F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362659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A0D87-2DB2-7085-B350-F9A8E761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6B2C7B-4F5C-2B87-E2E7-5ABA7626F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992" y="1096962"/>
            <a:ext cx="10622015" cy="5181600"/>
          </a:xfrm>
        </p:spPr>
      </p:pic>
    </p:spTree>
    <p:extLst>
      <p:ext uri="{BB962C8B-B14F-4D97-AF65-F5344CB8AC3E}">
        <p14:creationId xmlns:p14="http://schemas.microsoft.com/office/powerpoint/2010/main" val="33805498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13A4C-DBFD-7130-BC19-E96A07B0E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848"/>
            <a:ext cx="11684000" cy="792162"/>
          </a:xfrm>
        </p:spPr>
        <p:txBody>
          <a:bodyPr/>
          <a:lstStyle/>
          <a:p>
            <a:r>
              <a:rPr lang="en-US"/>
              <a:t>Research Questions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B144C-6B9B-7777-5FA1-3E79C8BF1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Does the Project-Based Programming Learning App impact 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     elementary students' skills?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sz="2400">
              <a:solidFill>
                <a:srgbClr val="0D0D0D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What's the app's role in practical application and real-time language translation for peer feedback and group problem-solving?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sz="2400">
              <a:solidFill>
                <a:srgbClr val="0D0D0D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How effective is the machine learning model in analyzing students and assigning relevant projects?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sz="2400">
              <a:solidFill>
                <a:srgbClr val="0D0D0D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What are the long-term outcomes and user satisfaction levels, and how does parental involvement contribute?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sz="2400">
              <a:solidFill>
                <a:srgbClr val="0D0D0D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How do ethical coding consideration elements influence student learning?</a:t>
            </a:r>
            <a:endParaRPr lang="en-US" sz="2400">
              <a:ea typeface="Cambria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EF106-36EA-CBB2-1786-0F08664B84B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8" name="Picture 7" descr="A person thinking with his hand to his chin&#10;&#10;Description automatically generated">
            <a:extLst>
              <a:ext uri="{FF2B5EF4-FFF2-40B4-BE49-F238E27FC236}">
                <a16:creationId xmlns:a16="http://schemas.microsoft.com/office/drawing/2014/main" id="{E5AE442E-63C4-2E3C-2BAF-B9CAC40A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309" y="93738"/>
            <a:ext cx="2364620" cy="23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87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r>
              <a:rPr lang="en-US"/>
              <a:t>Research Gap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67E1466-6198-E9E3-E627-3110B465AB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0206831"/>
              </p:ext>
            </p:extLst>
          </p:nvPr>
        </p:nvGraphicFramePr>
        <p:xfrm>
          <a:off x="465995" y="1310031"/>
          <a:ext cx="11263370" cy="4813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2674">
                  <a:extLst>
                    <a:ext uri="{9D8B030D-6E8A-4147-A177-3AD203B41FA5}">
                      <a16:colId xmlns:a16="http://schemas.microsoft.com/office/drawing/2014/main" val="4026209632"/>
                    </a:ext>
                  </a:extLst>
                </a:gridCol>
                <a:gridCol w="2252674">
                  <a:extLst>
                    <a:ext uri="{9D8B030D-6E8A-4147-A177-3AD203B41FA5}">
                      <a16:colId xmlns:a16="http://schemas.microsoft.com/office/drawing/2014/main" val="2140014436"/>
                    </a:ext>
                  </a:extLst>
                </a:gridCol>
                <a:gridCol w="2252674">
                  <a:extLst>
                    <a:ext uri="{9D8B030D-6E8A-4147-A177-3AD203B41FA5}">
                      <a16:colId xmlns:a16="http://schemas.microsoft.com/office/drawing/2014/main" val="2151890985"/>
                    </a:ext>
                  </a:extLst>
                </a:gridCol>
                <a:gridCol w="2252674">
                  <a:extLst>
                    <a:ext uri="{9D8B030D-6E8A-4147-A177-3AD203B41FA5}">
                      <a16:colId xmlns:a16="http://schemas.microsoft.com/office/drawing/2014/main" val="2240983464"/>
                    </a:ext>
                  </a:extLst>
                </a:gridCol>
                <a:gridCol w="2252674">
                  <a:extLst>
                    <a:ext uri="{9D8B030D-6E8A-4147-A177-3AD203B41FA5}">
                      <a16:colId xmlns:a16="http://schemas.microsoft.com/office/drawing/2014/main" val="2400951148"/>
                    </a:ext>
                  </a:extLst>
                </a:gridCol>
              </a:tblGrid>
              <a:tr h="8383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i="0" u="none" strike="noStrike" noProof="0">
                          <a:solidFill>
                            <a:schemeClr val="bg1"/>
                          </a:solidFill>
                          <a:latin typeface="Cambria"/>
                        </a:rPr>
                        <a:t>Research Papers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i="0" u="none" strike="noStrike" noProof="0">
                          <a:solidFill>
                            <a:schemeClr val="bg1"/>
                          </a:solidFill>
                          <a:latin typeface="Cambria"/>
                        </a:rPr>
                        <a:t>Methodology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i="0" u="none" strike="noStrike" noProof="0">
                          <a:solidFill>
                            <a:schemeClr val="bg1"/>
                          </a:solidFill>
                          <a:latin typeface="Cambria"/>
                        </a:rPr>
                        <a:t>Technology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i="0" u="none" strike="noStrike" noProof="0">
                          <a:solidFill>
                            <a:schemeClr val="bg1"/>
                          </a:solidFill>
                          <a:latin typeface="Cambria"/>
                        </a:rPr>
                        <a:t>Gap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i="0" u="none" strike="noStrike" noProof="0">
                          <a:solidFill>
                            <a:schemeClr val="bg1"/>
                          </a:solidFill>
                          <a:latin typeface="Cambria"/>
                        </a:rPr>
                        <a:t>Solution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268147"/>
                  </a:ext>
                </a:extLst>
              </a:tr>
              <a:tr h="118663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Project-Based Learning Approach for Teaching Mobile 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Application Development Using Visualization Technology [31]</a:t>
                      </a:r>
                      <a:endParaRPr lang="en-GB" sz="1400">
                        <a:solidFill>
                          <a:schemeClr val="tx1"/>
                        </a:solidFill>
                        <a:latin typeface="Cambria"/>
                      </a:endParaRPr>
                    </a:p>
                    <a:p>
                      <a:pPr lvl="0" algn="l">
                        <a:buNone/>
                      </a:pPr>
                      <a:endParaRPr lang="en-GB" sz="1400" b="0" i="0" u="none" strike="noStrike" noProof="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No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No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Lacks assessing students and recommending projects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The solution will include a model that rates the student and recommend a suitable project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631409"/>
                  </a:ext>
                </a:extLst>
              </a:tr>
              <a:tr h="101895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>
                          <a:solidFill>
                            <a:schemeClr val="tx1"/>
                          </a:solidFill>
                          <a:latin typeface="Cambria"/>
                        </a:rPr>
                        <a:t>App-based learning for kindergarten children at home [32]</a:t>
                      </a:r>
                      <a:endParaRPr lang="en-US" sz="1400" b="0">
                        <a:solidFill>
                          <a:schemeClr val="tx1"/>
                        </a:solidFill>
                        <a:latin typeface="Cambria"/>
                      </a:endParaRPr>
                    </a:p>
                    <a:p>
                      <a:pPr lvl="0" algn="l">
                        <a:buNone/>
                      </a:pPr>
                      <a:endParaRPr lang="en-GB" sz="1400" b="0" i="0" u="none" strike="noStrike" noProof="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Yes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Yes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No real-time translation or peer communication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The solution will make it easier for students to communicate with peers in many languages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155838"/>
                  </a:ext>
                </a:extLst>
              </a:tr>
              <a:tr h="101895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>
                          <a:solidFill>
                            <a:schemeClr val="tx1"/>
                          </a:solidFill>
                          <a:latin typeface="Cambria"/>
                        </a:rPr>
                        <a:t>A review of Project-Based Learning (PBL) and Computational Thinking (CT) in teaching and learning [33]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  <a:p>
                      <a:pPr lvl="0" algn="l">
                        <a:buNone/>
                      </a:pPr>
                      <a:endParaRPr lang="en-GB" sz="1400" b="0" i="0" u="none" strike="noStrike" noProof="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Yes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No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Lacks uncover long-term learning outcomes, assess user satisfaction, gauge parental involvement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The solution will assess long-term learning outcomes, user satisfaction and how parental involvement influences</a:t>
                      </a:r>
                      <a:endParaRPr lang="en-US" sz="140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21284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93468FD-86D9-3825-8079-D0F10E356C3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32458011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E245-7888-D92F-899C-4D777B16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and Sub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4489-E2EB-77F4-0AEC-F2E86967C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23211"/>
            <a:ext cx="11684000" cy="51816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Develop a system that assesses the improvement in practical application and group problem-solving abilities among elementary school students participating in the project-based programming learning app, utilizing specific metrics to measure collaborative problem-solving effectiveness.</a:t>
            </a:r>
            <a:endParaRPr lang="en-US" sz="2400"/>
          </a:p>
          <a:p>
            <a:pPr marL="0" indent="0">
              <a:buNone/>
            </a:pPr>
            <a:endParaRPr lang="en-US" sz="2200">
              <a:ea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200">
                <a:ea typeface="Cambria"/>
              </a:rPr>
              <a:t>Provide a platform for kids to have peer communication and take part in group activities.</a:t>
            </a:r>
            <a:br>
              <a:rPr lang="en-US" sz="2200">
                <a:ea typeface="Cambria"/>
              </a:rPr>
            </a:br>
            <a:endParaRPr lang="en-US" sz="2200">
              <a:ea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200">
                <a:ea typeface="Cambria"/>
              </a:rPr>
              <a:t>Allow parents and teachers to submit their feedback.</a:t>
            </a:r>
            <a:br>
              <a:rPr lang="en-US" sz="2200">
                <a:ea typeface="Cambria"/>
              </a:rPr>
            </a:br>
            <a:endParaRPr lang="en-US" sz="2200">
              <a:ea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200">
                <a:ea typeface="Cambria"/>
              </a:rPr>
              <a:t>Real-time translations which would translate the input from each student.</a:t>
            </a:r>
            <a:br>
              <a:rPr lang="en-US" sz="2200">
                <a:ea typeface="Cambria"/>
              </a:rPr>
            </a:br>
            <a:endParaRPr lang="en-US" sz="2200">
              <a:ea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200">
                <a:ea typeface="Cambria"/>
              </a:rPr>
              <a:t>Improving Skill development and Practical Application of kids.</a:t>
            </a:r>
            <a:br>
              <a:rPr lang="en-US" sz="2200">
                <a:ea typeface="Cambria"/>
              </a:rPr>
            </a:br>
            <a:endParaRPr lang="en-US" sz="2200">
              <a:ea typeface="Cambri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200">
                <a:ea typeface="Cambria"/>
              </a:rPr>
              <a:t>Evaluating and assessing the overall impact of the system.</a:t>
            </a:r>
          </a:p>
          <a:p>
            <a:endParaRPr lang="en-US" sz="2400">
              <a:ea typeface="Cambria"/>
            </a:endParaRPr>
          </a:p>
          <a:p>
            <a:endParaRPr lang="en-US" sz="2400">
              <a:ea typeface="Cambria"/>
            </a:endParaRPr>
          </a:p>
          <a:p>
            <a:endParaRPr lang="en-US" sz="2400">
              <a:ea typeface="Cambri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CA4124-2B7D-F4C4-A661-6C645D7418F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7" name="Picture 6" descr="A clipboard with a dart and a dartboard&#10;&#10;Description automatically generated">
            <a:extLst>
              <a:ext uri="{FF2B5EF4-FFF2-40B4-BE49-F238E27FC236}">
                <a16:creationId xmlns:a16="http://schemas.microsoft.com/office/drawing/2014/main" id="{F7D91B0B-1B8B-3252-B6EB-F2B76E4FF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599" y="4299284"/>
            <a:ext cx="1962485" cy="19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915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694F-6277-F72A-D043-B2DCB3BF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8F27D-0A8F-99C4-0D9F-7BAFE1EB2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System Diagram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D416B-E6BC-B31D-8BD9-B3FA1A8A45D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8" name="Picture 7" descr="A diagram of a project&#10;&#10;Description automatically generated">
            <a:extLst>
              <a:ext uri="{FF2B5EF4-FFF2-40B4-BE49-F238E27FC236}">
                <a16:creationId xmlns:a16="http://schemas.microsoft.com/office/drawing/2014/main" id="{C97E98B1-F3BA-EEBC-3C7F-2633FA8F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37" y="1549510"/>
            <a:ext cx="8689473" cy="488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07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00881"/>
            <a:ext cx="11684000" cy="518160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Technologies Used</a:t>
            </a:r>
            <a:endParaRPr lang="en-US">
              <a:ea typeface="Cambria"/>
            </a:endParaRPr>
          </a:p>
          <a:p>
            <a:pPr marL="0" indent="0">
              <a:buNone/>
            </a:pPr>
            <a:endParaRPr lang="en-US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Flutter</a:t>
            </a:r>
            <a:endParaRPr lang="en-US" sz="28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Node JS/ </a:t>
            </a:r>
            <a:r>
              <a:rPr lang="en-US" sz="2800" err="1"/>
              <a:t>Springboot</a:t>
            </a:r>
            <a:endParaRPr lang="en-US" sz="28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MongoDB</a:t>
            </a:r>
            <a:endParaRPr lang="en-US" sz="28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TensorFlow</a:t>
            </a:r>
            <a:endParaRPr lang="en-US" sz="28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>
                <a:ea typeface="Cambria"/>
              </a:rPr>
              <a:t>Microsoft Translator API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React</a:t>
            </a:r>
            <a:endParaRPr lang="en-US" sz="2800">
              <a:ea typeface="Cambria"/>
            </a:endParaRPr>
          </a:p>
          <a:p>
            <a:endParaRPr lang="en-US"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02EB9F37-BD4E-37FA-A671-31ABDEB9A9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897" y="5079868"/>
            <a:ext cx="1067179" cy="1067179"/>
          </a:xfrm>
          <a:prstGeom prst="rect">
            <a:avLst/>
          </a:prstGeom>
        </p:spPr>
      </p:pic>
      <p:pic>
        <p:nvPicPr>
          <p:cNvPr id="9" name="Picture 8" descr="A green leaf in a circle&#10;&#10;Description automatically generated">
            <a:extLst>
              <a:ext uri="{FF2B5EF4-FFF2-40B4-BE49-F238E27FC236}">
                <a16:creationId xmlns:a16="http://schemas.microsoft.com/office/drawing/2014/main" id="{1DDCBA2B-AB66-AC5A-15B6-C07255BC3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916" y="1259223"/>
            <a:ext cx="1169226" cy="1169226"/>
          </a:xfrm>
          <a:prstGeom prst="rect">
            <a:avLst/>
          </a:prstGeom>
        </p:spPr>
      </p:pic>
      <p:pic>
        <p:nvPicPr>
          <p:cNvPr id="11" name="Picture 10" descr="A yellow folded paper&#10;&#10;Description automatically generated">
            <a:extLst>
              <a:ext uri="{FF2B5EF4-FFF2-40B4-BE49-F238E27FC236}">
                <a16:creationId xmlns:a16="http://schemas.microsoft.com/office/drawing/2014/main" id="{B48B57FB-7F70-E3DD-0764-0B665C3CC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327" y="306143"/>
            <a:ext cx="1546512" cy="1546512"/>
          </a:xfrm>
          <a:prstGeom prst="rect">
            <a:avLst/>
          </a:prstGeom>
        </p:spPr>
      </p:pic>
      <p:pic>
        <p:nvPicPr>
          <p:cNvPr id="13" name="Picture 12" descr="A green leaf with text&#10;&#10;Description automatically generated">
            <a:extLst>
              <a:ext uri="{FF2B5EF4-FFF2-40B4-BE49-F238E27FC236}">
                <a16:creationId xmlns:a16="http://schemas.microsoft.com/office/drawing/2014/main" id="{C32E23E7-8F7D-333F-9CF7-EC14909B71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43" y="4783729"/>
            <a:ext cx="1166334" cy="1166334"/>
          </a:xfrm>
          <a:prstGeom prst="rect">
            <a:avLst/>
          </a:prstGeom>
        </p:spPr>
      </p:pic>
      <p:pic>
        <p:nvPicPr>
          <p:cNvPr id="3" name="Picture 2" descr="A blue arrows pointing to a black background&#10;&#10;Description automatically generated">
            <a:extLst>
              <a:ext uri="{FF2B5EF4-FFF2-40B4-BE49-F238E27FC236}">
                <a16:creationId xmlns:a16="http://schemas.microsoft.com/office/drawing/2014/main" id="{FCAD88C0-88E5-8972-4754-34FE0E001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908" y="3147427"/>
            <a:ext cx="1928395" cy="977566"/>
          </a:xfrm>
          <a:prstGeom prst="rect">
            <a:avLst/>
          </a:prstGeom>
        </p:spPr>
      </p:pic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44973959-2019-76CC-055B-C722163886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97" y="4701504"/>
            <a:ext cx="1227223" cy="1253962"/>
          </a:xfrm>
          <a:prstGeom prst="rect">
            <a:avLst/>
          </a:prstGeom>
        </p:spPr>
      </p:pic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0C97DBD9-3B47-ADE9-F77B-154126B87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6632" y="2953587"/>
            <a:ext cx="2981158" cy="1044405"/>
          </a:xfrm>
          <a:prstGeom prst="rect">
            <a:avLst/>
          </a:prstGeom>
        </p:spPr>
      </p:pic>
      <p:pic>
        <p:nvPicPr>
          <p:cNvPr id="15" name="Picture 14" descr="A yellow and orange cubes&#10;&#10;Description automatically generated">
            <a:extLst>
              <a:ext uri="{FF2B5EF4-FFF2-40B4-BE49-F238E27FC236}">
                <a16:creationId xmlns:a16="http://schemas.microsoft.com/office/drawing/2014/main" id="{A4AE40C8-E780-AE3D-01FF-1CD2F80203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0750" y="2895599"/>
            <a:ext cx="1616079" cy="1721853"/>
          </a:xfrm>
          <a:prstGeom prst="rect">
            <a:avLst/>
          </a:prstGeom>
        </p:spPr>
      </p:pic>
      <p:pic>
        <p:nvPicPr>
          <p:cNvPr id="16" name="Picture 15" descr="A group of logos with green and black hexagons&#10;&#10;Description automatically generated">
            <a:extLst>
              <a:ext uri="{FF2B5EF4-FFF2-40B4-BE49-F238E27FC236}">
                <a16:creationId xmlns:a16="http://schemas.microsoft.com/office/drawing/2014/main" id="{86BA8DBD-11E6-B3E0-F608-2C8F7994F8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4631" y="1230271"/>
            <a:ext cx="1965159" cy="124251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B4F913-E2A2-0B16-ED7B-718B25AFBC96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3467998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54025"/>
            <a:ext cx="11684000" cy="5181600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r>
              <a:rPr lang="en-US"/>
              <a:t>System Requirements</a:t>
            </a: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B3CA94-A1AF-2595-E974-D1F46C410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21785"/>
              </p:ext>
            </p:extLst>
          </p:nvPr>
        </p:nvGraphicFramePr>
        <p:xfrm>
          <a:off x="304800" y="1896059"/>
          <a:ext cx="11582400" cy="3112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200">
                  <a:extLst>
                    <a:ext uri="{9D8B030D-6E8A-4147-A177-3AD203B41FA5}">
                      <a16:colId xmlns:a16="http://schemas.microsoft.com/office/drawing/2014/main" val="3495081016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3578795304"/>
                    </a:ext>
                  </a:extLst>
                </a:gridCol>
              </a:tblGrid>
              <a:tr h="610734">
                <a:tc>
                  <a:txBody>
                    <a:bodyPr/>
                    <a:lstStyle/>
                    <a:p>
                      <a:r>
                        <a:rPr lang="en-LK">
                          <a:solidFill>
                            <a:schemeClr val="bg1"/>
                          </a:solidFill>
                        </a:rPr>
                        <a:t>Functional Requirements 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LK">
                          <a:solidFill>
                            <a:schemeClr val="bg1"/>
                          </a:solidFill>
                        </a:rPr>
                        <a:t>Non-Functional Requirements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122705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US"/>
                        <a:t>User should be able to use project-based learning modules</a:t>
                      </a:r>
                      <a:endParaRPr lang="en-LK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LK"/>
                        <a:t>Usability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363566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US"/>
                        <a:t>User should be able to use real-time language translation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LK"/>
                        <a:t>Performance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696447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US"/>
                        <a:t>User should be able to collaborate and communicate with a group of kids</a:t>
                      </a:r>
                      <a:endParaRPr lang="en-LK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LK"/>
                        <a:t>Scalability</a:t>
                      </a:r>
                      <a:endParaRPr lang="en-LK" err="1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17732"/>
                  </a:ext>
                </a:extLst>
              </a:tr>
              <a:tr h="610734">
                <a:tc>
                  <a:txBody>
                    <a:bodyPr/>
                    <a:lstStyle/>
                    <a:p>
                      <a:r>
                        <a:rPr lang="en-US"/>
                        <a:t>User should be able to assess their skills</a:t>
                      </a:r>
                      <a:endParaRPr lang="en-LK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LK"/>
                        <a:t>Security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27550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E93AFE2-3D96-DD28-5262-84AD2F52D5F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1867101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321635"/>
            <a:ext cx="11684000" cy="5181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Personal Requirements</a:t>
            </a:r>
          </a:p>
          <a:p>
            <a:pPr marL="0" indent="0">
              <a:buNone/>
            </a:pPr>
            <a:endParaRPr lang="en-GB" sz="160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/>
              <a:t>Technical Proficiency</a:t>
            </a:r>
            <a:endParaRPr lang="en-GB" sz="24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/>
              <a:t>Problem-solving Skills</a:t>
            </a:r>
            <a:endParaRPr lang="en-GB" sz="24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>
                <a:solidFill>
                  <a:srgbClr val="000000"/>
                </a:solidFill>
                <a:ea typeface="+mn-lt"/>
                <a:cs typeface="+mn-lt"/>
              </a:rPr>
              <a:t>Understanding of Educational Principles.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/>
              <a:t>Data Analysis Skills</a:t>
            </a:r>
            <a:endParaRPr lang="en-GB" sz="2400">
              <a:ea typeface="Cambri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400"/>
              <a:t>Collaborative Problem-Solving</a:t>
            </a:r>
            <a:endParaRPr lang="en-GB" sz="2400">
              <a:ea typeface="Cambria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800"/>
          </a:p>
          <a:p>
            <a:pPr>
              <a:buFont typeface="Wingdings" pitchFamily="2" charset="2"/>
              <a:buChar char="Ø"/>
            </a:pPr>
            <a:endParaRPr lang="en-US" sz="2800"/>
          </a:p>
          <a:p>
            <a:pPr marL="0" indent="0">
              <a:buNone/>
            </a:pPr>
            <a:endParaRPr lang="en-US" sz="2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14E4E9-5E23-2E46-851C-3F3265481E53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8" name="Picture 7" descr="A clipboard with a pencil and check marks&#10;&#10;Description automatically generated">
            <a:extLst>
              <a:ext uri="{FF2B5EF4-FFF2-40B4-BE49-F238E27FC236}">
                <a16:creationId xmlns:a16="http://schemas.microsoft.com/office/drawing/2014/main" id="{27FBD48D-5C8A-980F-C90A-24986A6D6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868" y="3492499"/>
            <a:ext cx="2773948" cy="277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811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Methodology Cont’d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E77C48-3C7A-2372-FA25-2DFF9E05AA7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9" name="Picture 8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28F472DA-1175-3113-DFD6-DD4B684A2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86" y="1168735"/>
            <a:ext cx="11416630" cy="517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46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3641-B690-71B0-0D30-C95A2F33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9512C-30D1-0327-B7A7-3ECE32F18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Gantt Chart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0B9394-F449-B548-D53F-81568EE3044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BF98255-6FB8-D9CA-017C-546AB119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9" y="1593349"/>
            <a:ext cx="10454104" cy="476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207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Supporting Items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558799"/>
            <a:ext cx="11684000" cy="5181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Commercialization</a:t>
            </a:r>
          </a:p>
          <a:p>
            <a:pPr marL="0" indent="0">
              <a:buNone/>
            </a:pPr>
            <a:endParaRPr lang="en-US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Offer a subscription-based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 i="0">
                <a:solidFill>
                  <a:srgbClr val="0D0D0D"/>
                </a:solidFill>
                <a:effectLst/>
              </a:rPr>
              <a:t>Licensing and Partnerships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Share on social media add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Make it shareable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2800">
                <a:solidFill>
                  <a:srgbClr val="000000"/>
                </a:solidFill>
                <a:effectLst/>
              </a:rPr>
              <a:t>Provide an accurate description of our product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800"/>
          </a:p>
          <a:p>
            <a:pPr>
              <a:buFont typeface="Wingdings" pitchFamily="2" charset="2"/>
              <a:buChar char="Ø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IT21084522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Dissanayake A. L.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 R24-109</a:t>
            </a:r>
          </a:p>
        </p:txBody>
      </p:sp>
      <p:pic>
        <p:nvPicPr>
          <p:cNvPr id="3" name="Picture 2" descr="A computer screen with a cursor pointing at a advertisement&#10;&#10;Description automatically generated">
            <a:extLst>
              <a:ext uri="{FF2B5EF4-FFF2-40B4-BE49-F238E27FC236}">
                <a16:creationId xmlns:a16="http://schemas.microsoft.com/office/drawing/2014/main" id="{7CB4F3E9-B8D1-3862-ED2B-489F9A7ED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313" y="1523999"/>
            <a:ext cx="6135687" cy="3251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4622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dobe Devanagari"/>
              </a:rPr>
              <a:t>IT21023446 | Sanjeevan m.c.m.a</a:t>
            </a:r>
            <a:endParaRPr lang="en-US" err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mbria"/>
              </a:rPr>
              <a:t>Software Engineering Specialization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IT21023446</a:t>
            </a:r>
            <a:r>
              <a:rPr lang="en-US">
                <a:solidFill>
                  <a:schemeClr val="tx1"/>
                </a:solidFill>
              </a:rPr>
              <a:t>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</a:t>
            </a:r>
            <a:r>
              <a:rPr lang="en-US" b="1" err="1">
                <a:solidFill>
                  <a:schemeClr val="tx1"/>
                </a:solidFill>
              </a:rPr>
              <a:t>Sanjeevan</a:t>
            </a:r>
            <a:r>
              <a:rPr lang="en-US" b="1">
                <a:solidFill>
                  <a:schemeClr val="tx1"/>
                </a:solidFill>
              </a:rPr>
              <a:t> M.C.M.A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R24-109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3" name="Picture 2" descr="A person in a white shirt&#10;&#10;Description automatically generated">
            <a:extLst>
              <a:ext uri="{FF2B5EF4-FFF2-40B4-BE49-F238E27FC236}">
                <a16:creationId xmlns:a16="http://schemas.microsoft.com/office/drawing/2014/main" id="{43C7CB8E-1AC2-8797-FA8C-23AF46C8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557" y="152400"/>
            <a:ext cx="2031494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C742-9A68-F46C-7BEF-B06482CF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Supporting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286EE-09BC-148C-B155-3369472AB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Budget</a:t>
            </a:r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4FD047-15C1-6A77-4F02-301349494D18}"/>
              </a:ext>
            </a:extLst>
          </p:cNvPr>
          <p:cNvGraphicFramePr>
            <a:graphicFrameLocks noGrp="1"/>
          </p:cNvGraphicFramePr>
          <p:nvPr/>
        </p:nvGraphicFramePr>
        <p:xfrm>
          <a:off x="1838036" y="1664755"/>
          <a:ext cx="8201892" cy="463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964">
                  <a:extLst>
                    <a:ext uri="{9D8B030D-6E8A-4147-A177-3AD203B41FA5}">
                      <a16:colId xmlns:a16="http://schemas.microsoft.com/office/drawing/2014/main" val="361967294"/>
                    </a:ext>
                  </a:extLst>
                </a:gridCol>
                <a:gridCol w="2733964">
                  <a:extLst>
                    <a:ext uri="{9D8B030D-6E8A-4147-A177-3AD203B41FA5}">
                      <a16:colId xmlns:a16="http://schemas.microsoft.com/office/drawing/2014/main" val="714374090"/>
                    </a:ext>
                  </a:extLst>
                </a:gridCol>
                <a:gridCol w="2733964">
                  <a:extLst>
                    <a:ext uri="{9D8B030D-6E8A-4147-A177-3AD203B41FA5}">
                      <a16:colId xmlns:a16="http://schemas.microsoft.com/office/drawing/2014/main" val="4179093859"/>
                    </a:ext>
                  </a:extLst>
                </a:gridCol>
              </a:tblGrid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Cost ($)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028338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14.43</a:t>
                      </a:r>
                      <a:r>
                        <a:rPr lang="en-US"/>
                        <a:t>$/M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291946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Hosting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2.99</a:t>
                      </a:r>
                      <a:r>
                        <a:rPr lang="en-US"/>
                        <a:t>$/M</a:t>
                      </a:r>
                      <a:br>
                        <a:rPr lang="en-US"/>
                      </a:b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90390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Traveling Expenses (4 Members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12.84$/Trip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024892"/>
                  </a:ext>
                </a:extLst>
              </a:tr>
              <a:tr h="7730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Google Play Developer 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25$ (One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244479"/>
                  </a:ext>
                </a:extLst>
              </a:tr>
              <a:tr h="773032"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55.26$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87856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00DFFD2-1019-0388-4CF6-9F6D98C2050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</a:t>
            </a:r>
            <a:r>
              <a:rPr lang="en-US" sz="1800" b="1">
                <a:solidFill>
                  <a:schemeClr val="tx1"/>
                </a:solidFill>
              </a:rPr>
              <a:t>A. </a:t>
            </a:r>
            <a:r>
              <a:rPr lang="en-US" b="1">
                <a:solidFill>
                  <a:schemeClr val="tx1"/>
                </a:solidFill>
              </a:rPr>
              <a:t>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241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2E44A01-95F8-D8C9-0E11-C2AD79D24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0363200" cy="1362075"/>
          </a:xfrm>
        </p:spPr>
        <p:txBody>
          <a:bodyPr>
            <a:normAutofit/>
          </a:bodyPr>
          <a:lstStyle/>
          <a:p>
            <a:pPr algn="l"/>
            <a:r>
              <a:rPr lang="en-US" sz="4000" b="1">
                <a:latin typeface="Adobe Devanagari"/>
              </a:rPr>
              <a:t>References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D05D3C-09AB-960B-4FCD-4341836655F0}"/>
              </a:ext>
            </a:extLst>
          </p:cNvPr>
          <p:cNvSpPr txBox="1">
            <a:spLocks/>
          </p:cNvSpPr>
          <p:nvPr/>
        </p:nvSpPr>
        <p:spPr>
          <a:xfrm>
            <a:off x="48986" y="1063172"/>
            <a:ext cx="11250084" cy="51278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>
                <a:ea typeface="+mn-lt"/>
                <a:cs typeface="+mn-lt"/>
              </a:rPr>
              <a:t>[31] “(PDF) Project-Based Learning Approach for teaching mobile application ...,” Project-Based Learning Approach for Teaching Mobile Application Development Using Visualization Technology, </a:t>
            </a:r>
            <a:r>
              <a:rPr lang="en-US" sz="1800">
                <a:ea typeface="+mn-lt"/>
                <a:cs typeface="+mn-lt"/>
                <a:hlinkClick r:id="rId2"/>
              </a:rPr>
              <a:t>https://www.researchgate.net/publication/340901247_Project-Based_Learning_Approach_for_Teaching_Mobile_Application_Development_Using_Visualization_Technology</a:t>
            </a:r>
            <a:r>
              <a:rPr lang="en-US" sz="1800">
                <a:ea typeface="+mn-lt"/>
                <a:cs typeface="+mn-lt"/>
              </a:rPr>
              <a:t> (accessed Feb. 20, 2024). </a:t>
            </a:r>
            <a:endParaRPr lang="en-US"/>
          </a:p>
          <a:p>
            <a:pPr>
              <a:buNone/>
            </a:pPr>
            <a:r>
              <a:rPr lang="en-US" sz="1800">
                <a:ea typeface="+mn-lt"/>
                <a:cs typeface="+mn-lt"/>
              </a:rPr>
              <a:t>[32] Author links open overlay </a:t>
            </a:r>
            <a:r>
              <a:rPr lang="en-US" sz="1800" err="1">
                <a:ea typeface="+mn-lt"/>
                <a:cs typeface="+mn-lt"/>
              </a:rPr>
              <a:t>panelAslina</a:t>
            </a:r>
            <a:r>
              <a:rPr lang="en-US" sz="1800">
                <a:ea typeface="+mn-lt"/>
                <a:cs typeface="+mn-lt"/>
              </a:rPr>
              <a:t> Saad a et al., “A review of Project-Based Learning (PBL) and Computational Thinking (CT) in teaching and learning,” Learning and Motivation, </a:t>
            </a:r>
            <a:r>
              <a:rPr lang="en-US" sz="1800">
                <a:ea typeface="+mn-lt"/>
                <a:cs typeface="+mn-lt"/>
                <a:hlinkClick r:id="rId3"/>
              </a:rPr>
              <a:t>https://www.sciencedirect.com/science/article/abs/pii/S0023969022000224</a:t>
            </a:r>
            <a:r>
              <a:rPr lang="en-US" sz="1800">
                <a:ea typeface="+mn-lt"/>
                <a:cs typeface="+mn-lt"/>
              </a:rPr>
              <a:t> (accessed Feb. 21, 2024). 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sz="1800">
                <a:ea typeface="+mn-lt"/>
                <a:cs typeface="+mn-lt"/>
              </a:rPr>
              <a:t>[33] F. Niklas, E. Birtwistle, A. Wirth, T. Schiele, and A. Mues, “App-Based Learning for Kindergarten Children at Home (learning4kids): Study protocol for cohort 2 and the school assessments - BMC pediatrics,” BioMed Central, </a:t>
            </a:r>
            <a:r>
              <a:rPr lang="en-US" sz="1800">
                <a:ea typeface="+mn-lt"/>
                <a:cs typeface="+mn-lt"/>
                <a:hlinkClick r:id="rId4"/>
              </a:rPr>
              <a:t>https://bmcpediatr.biomedcentral.com/articles/10.1186/s12887-022-03737-w</a:t>
            </a:r>
            <a:r>
              <a:rPr lang="en-US" sz="1800">
                <a:ea typeface="+mn-lt"/>
                <a:cs typeface="+mn-lt"/>
              </a:rPr>
              <a:t> (accessed Feb. 21, 2024). </a:t>
            </a:r>
            <a:endParaRPr lang="en-US"/>
          </a:p>
          <a:p>
            <a:pPr>
              <a:buNone/>
            </a:pPr>
            <a:endParaRPr lang="en-US" sz="1800">
              <a:ea typeface="Cambria"/>
            </a:endParaRPr>
          </a:p>
          <a:p>
            <a:pPr>
              <a:buNone/>
            </a:pPr>
            <a:endParaRPr lang="en-US" sz="1800">
              <a:latin typeface="Cambria"/>
              <a:ea typeface="Cambria"/>
              <a:cs typeface="Mangal"/>
            </a:endParaRPr>
          </a:p>
          <a:p>
            <a:pPr marL="0" indent="0">
              <a:buNone/>
            </a:pPr>
            <a:endParaRPr lang="en-US" sz="1800">
              <a:latin typeface="Calibri"/>
              <a:ea typeface="DengXian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US" sz="1800">
              <a:latin typeface="Cambria"/>
              <a:ea typeface="Cambria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>
              <a:latin typeface="Cambria"/>
              <a:ea typeface="Cambria"/>
              <a:cs typeface="Mangal" panose="02040503050203030202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F54501-D5F1-9AE8-7586-BCDF970A30B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IT21084522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Dissanayake A. L.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0">
                <a:solidFill>
                  <a:schemeClr val="tx1"/>
                </a:solidFill>
              </a:rPr>
              <a:t>R24-109</a:t>
            </a:r>
          </a:p>
        </p:txBody>
      </p:sp>
    </p:spTree>
    <p:extLst>
      <p:ext uri="{BB962C8B-B14F-4D97-AF65-F5344CB8AC3E}">
        <p14:creationId xmlns:p14="http://schemas.microsoft.com/office/powerpoint/2010/main" val="28774205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0363200" cy="1362075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609601"/>
            <a:ext cx="11250084" cy="5127848"/>
          </a:xfrm>
        </p:spPr>
        <p:txBody>
          <a:bodyPr/>
          <a:lstStyle/>
          <a:p>
            <a:r>
              <a:rPr lang="en-US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</a:rPr>
              <a:t>[1] </a:t>
            </a:r>
            <a:r>
              <a:rPr lang="en-US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  <a:hlinkClick r:id="rId2"/>
              </a:rPr>
              <a:t>https://www.bbc.com/news/world-61028138</a:t>
            </a:r>
            <a:endParaRPr lang="en-US" sz="1800">
              <a:effectLst/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r>
              <a:rPr lang="en-US" sz="1800"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</a:rPr>
              <a:t>[2] </a:t>
            </a:r>
            <a:r>
              <a:rPr lang="en-US" sz="1800"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  <a:hlinkClick r:id="rId3"/>
              </a:rPr>
              <a:t>https://www.ncbi.nlm.nih.gov/pmc/articles/PMC9212225/</a:t>
            </a:r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r>
              <a:rPr lang="en-US" sz="1800"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</a:rPr>
              <a:t>[3] </a:t>
            </a:r>
            <a:r>
              <a:rPr lang="en-US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  <a:hlinkClick r:id="rId4"/>
              </a:rPr>
              <a:t>https://icts.io/2023/09/08/top-3-outsourcing-countries-in-asia-india-philipines-and-vietnam</a:t>
            </a:r>
            <a:endParaRPr lang="en-US" sz="1800">
              <a:effectLst/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r>
              <a:rPr lang="en-US" sz="1800"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</a:rPr>
              <a:t>[4] </a:t>
            </a:r>
            <a:r>
              <a:rPr lang="en-US" sz="1800"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  <a:hlinkClick r:id="rId5"/>
              </a:rPr>
              <a:t>https://timesofindia.indiatimes.com/india-fastest-growing-open-source-contributor-github/articleshow/81741376.cms?from=mdr</a:t>
            </a:r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>
              <a:effectLst/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148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320F91-82FD-926A-63AC-1E18A0F7152F}"/>
              </a:ext>
            </a:extLst>
          </p:cNvPr>
          <p:cNvSpPr/>
          <p:nvPr/>
        </p:nvSpPr>
        <p:spPr>
          <a:xfrm>
            <a:off x="4320353" y="2967335"/>
            <a:ext cx="35512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LK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Thank-You</a:t>
            </a:r>
          </a:p>
        </p:txBody>
      </p:sp>
    </p:spTree>
    <p:extLst>
      <p:ext uri="{BB962C8B-B14F-4D97-AF65-F5344CB8AC3E}">
        <p14:creationId xmlns:p14="http://schemas.microsoft.com/office/powerpoint/2010/main" val="72158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dobe Devanagari"/>
              </a:rPr>
              <a:t>Research Question</a:t>
            </a:r>
            <a:br>
              <a:rPr lang="en-US"/>
            </a:b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800">
                <a:ea typeface="+mn-lt"/>
                <a:cs typeface="+mn-lt"/>
              </a:rPr>
              <a:t>Does an interactive mobile application utilizing storytelling and gamification techniques effectively enhance children's understanding of fundamental programming concepts in the learner's native language compared to traditional learning methods?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800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red square with white squares in the middle&#10;&#10;Description automatically generated">
            <a:extLst>
              <a:ext uri="{FF2B5EF4-FFF2-40B4-BE49-F238E27FC236}">
                <a16:creationId xmlns:a16="http://schemas.microsoft.com/office/drawing/2014/main" id="{0E17E366-258A-5555-E97C-21C17CBF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797" y="3274297"/>
            <a:ext cx="1786161" cy="1739403"/>
          </a:xfrm>
          <a:prstGeom prst="rect">
            <a:avLst/>
          </a:prstGeom>
        </p:spPr>
      </p:pic>
      <p:pic>
        <p:nvPicPr>
          <p:cNvPr id="8" name="Picture 7" descr="A cartoon cat on a blue square&#10;&#10;Description automatically generated">
            <a:extLst>
              <a:ext uri="{FF2B5EF4-FFF2-40B4-BE49-F238E27FC236}">
                <a16:creationId xmlns:a16="http://schemas.microsoft.com/office/drawing/2014/main" id="{9F95A7F0-8C71-C322-C61E-9AE52F56D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366" y="4124739"/>
            <a:ext cx="1786160" cy="1777921"/>
          </a:xfrm>
          <a:prstGeom prst="rect">
            <a:avLst/>
          </a:prstGeom>
        </p:spPr>
      </p:pic>
      <p:pic>
        <p:nvPicPr>
          <p:cNvPr id="10" name="Picture 9" descr="A cartoon turtle with yellow and green shell&#10;&#10;Description automatically generated">
            <a:extLst>
              <a:ext uri="{FF2B5EF4-FFF2-40B4-BE49-F238E27FC236}">
                <a16:creationId xmlns:a16="http://schemas.microsoft.com/office/drawing/2014/main" id="{56BA9B76-5A7A-B56C-39B9-0EAAD4794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636" y="4468556"/>
            <a:ext cx="1786161" cy="1776454"/>
          </a:xfrm>
          <a:prstGeom prst="rect">
            <a:avLst/>
          </a:prstGeom>
        </p:spPr>
      </p:pic>
      <p:pic>
        <p:nvPicPr>
          <p:cNvPr id="12" name="Picture 11" descr="A blue furry ball with a smiling face&#10;&#10;Description automatically generated">
            <a:extLst>
              <a:ext uri="{FF2B5EF4-FFF2-40B4-BE49-F238E27FC236}">
                <a16:creationId xmlns:a16="http://schemas.microsoft.com/office/drawing/2014/main" id="{9D805FC6-0405-7D57-F8DA-45AD69FA4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52" y="3733800"/>
            <a:ext cx="1786161" cy="1776454"/>
          </a:xfrm>
          <a:prstGeom prst="rect">
            <a:avLst/>
          </a:prstGeom>
        </p:spPr>
      </p:pic>
      <p:pic>
        <p:nvPicPr>
          <p:cNvPr id="14" name="Picture 13" descr="A cartoon of a teddy bear reading a book&#10;&#10;Description automatically generated">
            <a:extLst>
              <a:ext uri="{FF2B5EF4-FFF2-40B4-BE49-F238E27FC236}">
                <a16:creationId xmlns:a16="http://schemas.microsoft.com/office/drawing/2014/main" id="{E465F025-A086-F0D4-79B4-B5841A639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34" y="4488291"/>
            <a:ext cx="1786161" cy="1756719"/>
          </a:xfrm>
          <a:prstGeom prst="rect">
            <a:avLst/>
          </a:prstGeom>
        </p:spPr>
      </p:pic>
      <p:pic>
        <p:nvPicPr>
          <p:cNvPr id="16" name="Picture 15" descr="A logo on a square&#10;&#10;Description automatically generated">
            <a:extLst>
              <a:ext uri="{FF2B5EF4-FFF2-40B4-BE49-F238E27FC236}">
                <a16:creationId xmlns:a16="http://schemas.microsoft.com/office/drawing/2014/main" id="{A94281A6-A87C-B141-2845-5D3BE7437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0" y="3958281"/>
            <a:ext cx="1873834" cy="175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98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dobe Devanagari"/>
              </a:rPr>
              <a:t>Research Gap</a:t>
            </a:r>
            <a:br>
              <a:rPr lang="en-US"/>
            </a:b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Content Placeholder 4" descr="A white sheet with black text&#10;&#10;Description automatically generated">
            <a:extLst>
              <a:ext uri="{FF2B5EF4-FFF2-40B4-BE49-F238E27FC236}">
                <a16:creationId xmlns:a16="http://schemas.microsoft.com/office/drawing/2014/main" id="{3A70A58F-3283-8931-49CB-50AEA11AA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838200"/>
            <a:ext cx="11343502" cy="5562600"/>
          </a:xfrm>
        </p:spPr>
      </p:pic>
    </p:spTree>
    <p:extLst>
      <p:ext uri="{BB962C8B-B14F-4D97-AF65-F5344CB8AC3E}">
        <p14:creationId xmlns:p14="http://schemas.microsoft.com/office/powerpoint/2010/main" val="3025319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Specific &amp; Sub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36661"/>
            <a:ext cx="11684000" cy="5181600"/>
          </a:xfrm>
        </p:spPr>
        <p:txBody>
          <a:bodyPr/>
          <a:lstStyle/>
          <a:p>
            <a:r>
              <a:rPr lang="en-US"/>
              <a:t>Develop an interactive mobile application for gamified learning of fundamental programming concepts through storytelling using native language support.</a:t>
            </a:r>
          </a:p>
          <a:p>
            <a:pPr marL="0" indent="0">
              <a:buNone/>
            </a:pPr>
            <a:r>
              <a:rPr lang="en-US" sz="2800"/>
              <a:t>	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Story Generation Module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MCQ Generation Module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Hint Generation Module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/>
              <a:t>Feedback Generation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A87EE8-2430-48CE-B467-8BD3100BC4E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IT21023446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Sanjeevan M.C.M.A 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  R24-109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60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DA3C4D1080CD4397A7A2FD646AD77D" ma:contentTypeVersion="14" ma:contentTypeDescription="Create a new document." ma:contentTypeScope="" ma:versionID="20f71257961d1fb782315889cd42a5bd">
  <xsd:schema xmlns:xsd="http://www.w3.org/2001/XMLSchema" xmlns:xs="http://www.w3.org/2001/XMLSchema" xmlns:p="http://schemas.microsoft.com/office/2006/metadata/properties" xmlns:ns2="db72c12f-87a4-44ab-bbc5-4cc8306b158a" xmlns:ns3="f53127bd-1875-4446-b071-c4506206683b" targetNamespace="http://schemas.microsoft.com/office/2006/metadata/properties" ma:root="true" ma:fieldsID="cf920f1464f393c0c614a09a442c76fd" ns2:_="" ns3:_="">
    <xsd:import namespace="db72c12f-87a4-44ab-bbc5-4cc8306b158a"/>
    <xsd:import namespace="f53127bd-1875-4446-b071-c4506206683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3127bd-1875-4446-b071-c450620668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53127bd-1875-4446-b071-c4506206683b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1EABC579-746C-438B-B848-1D9C97ECEE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72c12f-87a4-44ab-bbc5-4cc8306b158a"/>
    <ds:schemaRef ds:uri="f53127bd-1875-4446-b071-c450620668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1E2731-554B-4338-B8D4-CC6E93F605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7BF06D-CA41-4CEE-ADDF-770BC8774276}">
  <ds:schemaRefs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f53127bd-1875-4446-b071-c4506206683b"/>
    <ds:schemaRef ds:uri="db72c12f-87a4-44ab-bbc5-4cc8306b158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{FE6CF0BC-D8F3-8841-91EB-A5D8FE6E8339}tf16401378</Template>
  <TotalTime>0</TotalTime>
  <Words>4313</Words>
  <Application>Microsoft Office PowerPoint</Application>
  <PresentationFormat>Widescreen</PresentationFormat>
  <Paragraphs>575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Adobe Devanagari</vt:lpstr>
      <vt:lpstr>Arial</vt:lpstr>
      <vt:lpstr>Calibri</vt:lpstr>
      <vt:lpstr>Cambria</vt:lpstr>
      <vt:lpstr>Courier New</vt:lpstr>
      <vt:lpstr>Times New Roman</vt:lpstr>
      <vt:lpstr>Wingdings</vt:lpstr>
      <vt:lpstr>Office Theme</vt:lpstr>
      <vt:lpstr> Programming Learning App for Kids </vt:lpstr>
      <vt:lpstr>Research Problem</vt:lpstr>
      <vt:lpstr>Research Questions ?</vt:lpstr>
      <vt:lpstr>Objectives</vt:lpstr>
      <vt:lpstr>System Diagram</vt:lpstr>
      <vt:lpstr>IT21023446 | Sanjeevan m.c.m.a</vt:lpstr>
      <vt:lpstr>Research Question </vt:lpstr>
      <vt:lpstr>Research Gap </vt:lpstr>
      <vt:lpstr>Specific &amp; Sub Objectives</vt:lpstr>
      <vt:lpstr>Methodology</vt:lpstr>
      <vt:lpstr>Methodology Cont’d</vt:lpstr>
      <vt:lpstr>Methodology Cont’d</vt:lpstr>
      <vt:lpstr>Methodology Cont’d</vt:lpstr>
      <vt:lpstr>Methodology Cont’d</vt:lpstr>
      <vt:lpstr>Methodology Cont’d</vt:lpstr>
      <vt:lpstr>Methodology Cont’d</vt:lpstr>
      <vt:lpstr>Supporting Items</vt:lpstr>
      <vt:lpstr>Supporting Items</vt:lpstr>
      <vt:lpstr>References</vt:lpstr>
      <vt:lpstr>References Cont’d</vt:lpstr>
      <vt:lpstr>IT21037306 | Fahmi M.F.A.</vt:lpstr>
      <vt:lpstr>Research Questions ?</vt:lpstr>
      <vt:lpstr>Research Gap</vt:lpstr>
      <vt:lpstr>Specific and Sub Objectives</vt:lpstr>
      <vt:lpstr>Methodology</vt:lpstr>
      <vt:lpstr>Methodology Cont’d</vt:lpstr>
      <vt:lpstr>Methodology Cont’d</vt:lpstr>
      <vt:lpstr>Methodology Cont’d</vt:lpstr>
      <vt:lpstr>Methodology Cont’d</vt:lpstr>
      <vt:lpstr>Methodology Cont’d</vt:lpstr>
      <vt:lpstr>Supporting Items</vt:lpstr>
      <vt:lpstr>Supporting Items</vt:lpstr>
      <vt:lpstr>References</vt:lpstr>
      <vt:lpstr>IT20275006 | Lakpriya K.H.A.V</vt:lpstr>
      <vt:lpstr>Introduction Background</vt:lpstr>
      <vt:lpstr>Research Questions</vt:lpstr>
      <vt:lpstr>Research Gap</vt:lpstr>
      <vt:lpstr>Specific and Sub Objectives </vt:lpstr>
      <vt:lpstr>Methodology</vt:lpstr>
      <vt:lpstr>Methodology</vt:lpstr>
      <vt:lpstr>Methodology</vt:lpstr>
      <vt:lpstr>Methodology</vt:lpstr>
      <vt:lpstr>Methodology </vt:lpstr>
      <vt:lpstr>Gantt Chart</vt:lpstr>
      <vt:lpstr>Supporting Items</vt:lpstr>
      <vt:lpstr>Supporting Items</vt:lpstr>
      <vt:lpstr>References</vt:lpstr>
      <vt:lpstr>IT21084522 | DISSANAYAKE A. L.</vt:lpstr>
      <vt:lpstr>PowerPoint Presentation</vt:lpstr>
      <vt:lpstr>Research Questions ?</vt:lpstr>
      <vt:lpstr>Research Gap</vt:lpstr>
      <vt:lpstr>Specific and Sub Objectives</vt:lpstr>
      <vt:lpstr>Methodology</vt:lpstr>
      <vt:lpstr>Methodology Cont’d</vt:lpstr>
      <vt:lpstr>Methodology Cont’d</vt:lpstr>
      <vt:lpstr>Methodology Cont’d</vt:lpstr>
      <vt:lpstr>Methodology Cont’d</vt:lpstr>
      <vt:lpstr>Methodology Cont’d</vt:lpstr>
      <vt:lpstr>Supporting Items</vt:lpstr>
      <vt:lpstr>Supporting Items</vt:lpstr>
      <vt:lpstr>References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Learning App for Kids</dc:title>
  <dc:creator>Fahmi M.F.A. it21037306</dc:creator>
  <cp:lastModifiedBy>Sanjeevan M.C.M.A it21023446</cp:lastModifiedBy>
  <cp:revision>1</cp:revision>
  <dcterms:created xsi:type="dcterms:W3CDTF">2024-02-18T17:47:56Z</dcterms:created>
  <dcterms:modified xsi:type="dcterms:W3CDTF">2024-10-10T15:02:37Z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0x010100E9DA3C4D1080CD4397A7A2FD646AD77D</vt:lpwstr>
  </property>
</Properties>
</file>